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63" r:id="rId3"/>
    <p:sldId id="264" r:id="rId4"/>
    <p:sldId id="257" r:id="rId5"/>
    <p:sldId id="258" r:id="rId6"/>
    <p:sldId id="259" r:id="rId7"/>
    <p:sldId id="260" r:id="rId8"/>
    <p:sldId id="261" r:id="rId9"/>
    <p:sldId id="262" r:id="rId10"/>
    <p:sldId id="267" r:id="rId11"/>
    <p:sldId id="266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F3E2"/>
    <a:srgbClr val="FCFA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12"/>
    <p:restoredTop sz="91372"/>
  </p:normalViewPr>
  <p:slideViewPr>
    <p:cSldViewPr snapToGrid="0">
      <p:cViewPr varScale="1">
        <p:scale>
          <a:sx n="102" d="100"/>
          <a:sy n="102" d="100"/>
        </p:scale>
        <p:origin x="13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C8DA1D-FB46-59E6-EA38-504A0A819C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buNone/>
              <a:defRPr sz="6000"/>
            </a:lvl1pPr>
          </a:lstStyle>
          <a:p>
            <a:r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6F6EE55-B58B-90D1-3F13-1897B2BD97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0E06F4-DED2-F938-F216-C8335E7905E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D33C753-8958-0C4F-AD00-980B2980C9C9}" type="datetimeFigureOut">
              <a:t>18/08/2026</a:t>
            </a:fld>
            <a:endParaRPr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16B1F6-4BBB-442C-10A5-1D97CA7B528F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09728F7-5BA5-8DF9-A446-3DEB220B0FE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FA233E6-1026-1C4B-8A0D-A7A2A02FC09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4C426-AF93-8340-690A-04505F996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3C98CC2-B246-8EF6-994A-48489D0672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eaVert"/>
          <a:lstStyle/>
          <a:p>
            <a:pPr lvl="0">
              <a:buNone/>
            </a:pPr>
            <a:r>
              <a:t>Cliquez pour modifier les styles du texte du masque</a:t>
            </a:r>
          </a:p>
          <a:p>
            <a:pPr lvl="1">
              <a:buNone/>
            </a:pPr>
            <a:r>
              <a:t>Deuxième niveau</a:t>
            </a:r>
          </a:p>
          <a:p>
            <a:pPr lvl="2">
              <a:buNone/>
            </a:pPr>
            <a:r>
              <a:t>Troisième niveau</a:t>
            </a:r>
          </a:p>
          <a:p>
            <a:pPr lvl="3">
              <a:buNone/>
            </a:pPr>
            <a:r>
              <a:t>Quatrième niveau</a:t>
            </a:r>
          </a:p>
          <a:p>
            <a:pPr lvl="4">
              <a:buNone/>
            </a:pPr>
            <a:r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5622A7-2413-905B-21A9-6DBAD622BEAD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D33C753-8958-0C4F-AD00-980B2980C9C9}" type="datetimeFigureOut">
              <a:t>18/08/2026</a:t>
            </a:fld>
            <a:endParaRPr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1EB89B0-A637-F16A-05AE-3AAEABC3861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99CDEA-01FB-3361-848F-81FA0EF33E9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FA233E6-1026-1C4B-8A0D-A7A2A02FC09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C9F4D37-EB90-BE6A-0CAC-9729F9057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8C4E0E8-7790-76D9-B8F8-5BC1E953B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buNone/>
            </a:pPr>
            <a:r>
              <a:t>Cliquez pour modifier les styles du texte du masque</a:t>
            </a:r>
          </a:p>
          <a:p>
            <a:pPr lvl="1">
              <a:buNone/>
            </a:pPr>
            <a:r>
              <a:t>Deuxième niveau</a:t>
            </a:r>
          </a:p>
          <a:p>
            <a:pPr lvl="2">
              <a:buNone/>
            </a:pPr>
            <a:r>
              <a:t>Troisième niveau</a:t>
            </a:r>
          </a:p>
          <a:p>
            <a:pPr lvl="3">
              <a:buNone/>
            </a:pPr>
            <a:r>
              <a:t>Quatrième niveau</a:t>
            </a:r>
          </a:p>
          <a:p>
            <a:pPr lvl="4">
              <a:buNone/>
            </a:pPr>
            <a:r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E4651A-D8D8-8A1E-79F7-AF2FB9C82D66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D33C753-8958-0C4F-AD00-980B2980C9C9}" type="datetimeFigureOut">
              <a:t>18/08/2026</a:t>
            </a:fld>
            <a:endParaRPr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F677AE-851F-024E-2CE9-62D3E2489F8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1506A3-6BE4-2196-8A36-44D6308EA78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FA233E6-1026-1C4B-8A0D-A7A2A02FC09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FC0E31E-D46B-2606-2CCF-A5BD00A91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D68DE8-D137-AF43-A738-2A64276AE7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t>Cliquez pour modifier les styles du texte du masque</a:t>
            </a:r>
          </a:p>
          <a:p>
            <a:pPr lvl="1">
              <a:buNone/>
            </a:pPr>
            <a:r>
              <a:t>Deuxième niveau</a:t>
            </a:r>
          </a:p>
          <a:p>
            <a:pPr lvl="2">
              <a:buNone/>
            </a:pPr>
            <a:r>
              <a:t>Troisième niveau</a:t>
            </a:r>
          </a:p>
          <a:p>
            <a:pPr lvl="3">
              <a:buNone/>
            </a:pPr>
            <a:r>
              <a:t>Quatrième niveau</a:t>
            </a:r>
          </a:p>
          <a:p>
            <a:pPr lvl="4">
              <a:buNone/>
            </a:pPr>
            <a:r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96299E-2E58-58B4-1688-3358C7D71DA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D33C753-8958-0C4F-AD00-980B2980C9C9}" type="datetimeFigureOut">
              <a:t>18/08/2026</a:t>
            </a:fld>
            <a:endParaRPr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592CB26-0B2D-2ADE-9D79-9322A305F7E7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DF128A-6537-84FE-7B0E-18B2AD7B3AF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FA233E6-1026-1C4B-8A0D-A7A2A02FC09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DF2B42-3767-7D98-7D31-4C3ED577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buNone/>
              <a:defRPr sz="6000"/>
            </a:lvl1pPr>
          </a:lstStyle>
          <a:p>
            <a:r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F4720DC-4688-5685-B9F5-623F72670B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>
              <a:buNone/>
            </a:pPr>
            <a:r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99085B-1818-9A93-C19C-09044823FEA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D33C753-8958-0C4F-AD00-980B2980C9C9}" type="datetimeFigureOut">
              <a:t>18/08/2026</a:t>
            </a:fld>
            <a:endParaRPr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69AA1-DF11-BB32-3262-22915F7E600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CBDDCF-1A17-65E0-9FEE-851E61D9458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FA233E6-1026-1C4B-8A0D-A7A2A02FC09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9A63BF-219B-7AD5-3887-6A04E9343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CDEB3B5-F731-5F1B-D9DB-B622B07E3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>
              <a:buNone/>
            </a:pPr>
            <a:r>
              <a:t>Cliquez pour modifier les styles du texte du masque</a:t>
            </a:r>
          </a:p>
          <a:p>
            <a:pPr lvl="1">
              <a:buNone/>
            </a:pPr>
            <a:r>
              <a:t>Deuxième niveau</a:t>
            </a:r>
          </a:p>
          <a:p>
            <a:pPr lvl="2">
              <a:buNone/>
            </a:pPr>
            <a:r>
              <a:t>Troisième niveau</a:t>
            </a:r>
          </a:p>
          <a:p>
            <a:pPr lvl="3">
              <a:buNone/>
            </a:pPr>
            <a:r>
              <a:t>Quatrième niveau</a:t>
            </a:r>
          </a:p>
          <a:p>
            <a:pPr lvl="4">
              <a:buNone/>
            </a:pPr>
            <a:r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94B4FC-F4E5-71EE-32EE-30C9A9FB2DC9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>
              <a:buNone/>
            </a:pPr>
            <a:r>
              <a:t>Cliquez pour modifier les styles du texte du masque</a:t>
            </a:r>
          </a:p>
          <a:p>
            <a:pPr lvl="1">
              <a:buNone/>
            </a:pPr>
            <a:r>
              <a:t>Deuxième niveau</a:t>
            </a:r>
          </a:p>
          <a:p>
            <a:pPr lvl="2">
              <a:buNone/>
            </a:pPr>
            <a:r>
              <a:t>Troisième niveau</a:t>
            </a:r>
          </a:p>
          <a:p>
            <a:pPr lvl="3">
              <a:buNone/>
            </a:pPr>
            <a:r>
              <a:t>Quatrième niveau</a:t>
            </a:r>
          </a:p>
          <a:p>
            <a:pPr lvl="4">
              <a:buNone/>
            </a:pPr>
            <a:r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816F3B2-4F6D-4B7B-968C-C6BD6B19486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D33C753-8958-0C4F-AD00-980B2980C9C9}" type="datetimeFigureOut">
              <a:t>18/08/2026</a:t>
            </a:fld>
            <a:endParaRPr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C20AB08-F3C4-5B96-25ED-19BA25492FD8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9ABE5E-1696-9EA0-7D91-941F2948592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FA233E6-1026-1C4B-8A0D-A7A2A02FC09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44D48C-E85A-6DEB-988F-B9A09F2F1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9E9E08-5E2E-4D15-AACC-F7028AD87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0FDC2E-D403-D253-6A67-0ADB2C99AF85}"/>
              </a:ext>
            </a:extLst>
          </p:cNvPr>
          <p:cNvSpPr>
            <a:spLocks noGrp="1"/>
          </p:cNvSpPr>
          <p:nvPr>
            <p:ph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>
              <a:buNone/>
            </a:pPr>
            <a:r>
              <a:t>Cliquez pour modifier les styles du texte du masque</a:t>
            </a:r>
          </a:p>
          <a:p>
            <a:pPr lvl="1">
              <a:buNone/>
            </a:pPr>
            <a:r>
              <a:t>Deuxième niveau</a:t>
            </a:r>
          </a:p>
          <a:p>
            <a:pPr lvl="2">
              <a:buNone/>
            </a:pPr>
            <a:r>
              <a:t>Troisième niveau</a:t>
            </a:r>
          </a:p>
          <a:p>
            <a:pPr lvl="3">
              <a:buNone/>
            </a:pPr>
            <a:r>
              <a:t>Quatrième niveau</a:t>
            </a:r>
          </a:p>
          <a:p>
            <a:pPr lvl="4">
              <a:buNone/>
            </a:pPr>
            <a:r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7901315-B4C2-67EC-49E9-B99A60BC1079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buNone/>
            </a:pPr>
            <a:r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1A81994-C35F-7D72-53DB-80ABC908527A}"/>
              </a:ext>
            </a:extLst>
          </p:cNvPr>
          <p:cNvSpPr>
            <a:spLocks noGrp="1"/>
          </p:cNvSpPr>
          <p:nvPr>
            <p:ph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>
              <a:buNone/>
            </a:pPr>
            <a:r>
              <a:t>Cliquez pour modifier les styles du texte du masque</a:t>
            </a:r>
          </a:p>
          <a:p>
            <a:pPr lvl="1">
              <a:buNone/>
            </a:pPr>
            <a:r>
              <a:t>Deuxième niveau</a:t>
            </a:r>
          </a:p>
          <a:p>
            <a:pPr lvl="2">
              <a:buNone/>
            </a:pPr>
            <a:r>
              <a:t>Troisième niveau</a:t>
            </a:r>
          </a:p>
          <a:p>
            <a:pPr lvl="3">
              <a:buNone/>
            </a:pPr>
            <a:r>
              <a:t>Quatrième niveau</a:t>
            </a:r>
          </a:p>
          <a:p>
            <a:pPr lvl="4">
              <a:buNone/>
            </a:pPr>
            <a:r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C5EF9AA-D9D3-7A76-BAD1-159B29D820E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D33C753-8958-0C4F-AD00-980B2980C9C9}" type="datetimeFigureOut">
              <a:t>18/08/2026</a:t>
            </a:fld>
            <a:endParaRPr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96068F6A-34C0-4C2B-55F6-1007159A42E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A24359B-1DD3-949F-3DF4-0E78FEA015C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FA233E6-1026-1C4B-8A0D-A7A2A02FC09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64DDD9-7088-29F6-D68D-D63234BC2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2236B2A-77FE-F5C8-A359-BDFFAFD8276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D33C753-8958-0C4F-AD00-980B2980C9C9}" type="datetimeFigureOut">
              <a:t>18/08/2026</a:t>
            </a:fld>
            <a:endParaRPr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675A275-FC59-FA80-131E-6EA3793B61C2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8D7FDCC-9B83-8E0D-0729-E0B97FEA3B1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FA233E6-1026-1C4B-8A0D-A7A2A02FC09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1ECAE22-2CE8-444C-0FC1-4DCCBF88A1BB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D33C753-8958-0C4F-AD00-980B2980C9C9}" type="datetimeFigureOut">
              <a:t>18/08/2026</a:t>
            </a:fld>
            <a:endParaRPr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F6B97B2-EC7E-EA8D-4DB4-457BE6C1B6A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5DC4F1-1060-CC6C-B83A-6703DD8E279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FA233E6-1026-1C4B-8A0D-A7A2A02FC09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C9A4D6-00CD-9E2C-35CE-F78BB8C49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0C5185F-3691-8129-2B7C-B7F3D1A0B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>
            <a:pPr lvl="0">
              <a:buNone/>
            </a:pPr>
            <a:r>
              <a:t>Cliquez pour modifier les styles du texte du masque</a:t>
            </a:r>
          </a:p>
          <a:p>
            <a:pPr lvl="1">
              <a:buNone/>
            </a:pPr>
            <a:r>
              <a:t>Deuxième niveau</a:t>
            </a:r>
          </a:p>
          <a:p>
            <a:pPr lvl="2">
              <a:buNone/>
            </a:pPr>
            <a:r>
              <a:t>Troisième niveau</a:t>
            </a:r>
          </a:p>
          <a:p>
            <a:pPr lvl="3">
              <a:buNone/>
            </a:pPr>
            <a:r>
              <a:t>Quatrième niveau</a:t>
            </a:r>
          </a:p>
          <a:p>
            <a:pPr lvl="4">
              <a:buNone/>
            </a:pPr>
            <a:r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6C11E26-44F8-570B-6B81-A2287288F55D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buNone/>
            </a:pPr>
            <a:r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E1D87B5-B7D2-F848-645A-47CAA607CAF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D33C753-8958-0C4F-AD00-980B2980C9C9}" type="datetimeFigureOut">
              <a:t>18/08/2026</a:t>
            </a:fld>
            <a:endParaRPr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E41A7F5-BD48-7AA8-FFC3-ECB30B1C827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4C048E6-788F-A661-1CBC-109022F66B4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FA233E6-1026-1C4B-8A0D-A7A2A02FC09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6A7783-9D7A-FEC5-2DF2-6880696C5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buNone/>
              <a:defRPr sz="3200"/>
            </a:lvl1pPr>
          </a:lstStyle>
          <a:p>
            <a:r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3A4704C-8624-F1A1-F7D0-D9C76025CB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2B3D7C-E9A5-5DCB-9229-332FE2D29FA6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buNone/>
            </a:pPr>
            <a:r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E2527DE-0C8B-C0BD-9A22-D6232B08E8C1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5D33C753-8958-0C4F-AD00-980B2980C9C9}" type="datetimeFigureOut">
              <a:t>18/08/2026</a:t>
            </a:fld>
            <a:endParaRPr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5B0ADE1-C8D7-9E72-736C-7E90A7514605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C9F4BE0-4F64-B7CE-8675-3BB5D14E824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1FA233E6-1026-1C4B-8A0D-A7A2A02FC095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D53481-6237-8054-5D8E-D72552FC2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29B2D36-714B-4C45-B7AB-4086FFE4D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>
              <a:buNone/>
            </a:pPr>
            <a:r>
              <a:t>Cliquez pour modifier les styles du texte du masque</a:t>
            </a:r>
          </a:p>
          <a:p>
            <a:pPr lvl="1">
              <a:buNone/>
            </a:pPr>
            <a:r>
              <a:t>Deuxième niveau</a:t>
            </a:r>
          </a:p>
          <a:p>
            <a:pPr lvl="2">
              <a:buNone/>
            </a:pPr>
            <a:r>
              <a:t>Troisième niveau</a:t>
            </a:r>
          </a:p>
          <a:p>
            <a:pPr lvl="3">
              <a:buNone/>
            </a:pPr>
            <a:r>
              <a:t>Quatrième niveau</a:t>
            </a:r>
          </a:p>
          <a:p>
            <a:pPr lvl="4">
              <a:buNone/>
            </a:pPr>
            <a:r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2C706A1-7028-F5A8-737C-AEBC22916248}"/>
              </a:ext>
            </a:extLst>
          </p:cNvPr>
          <p:cNvSpPr>
            <a:spLocks noGrp="1"/>
          </p:cNvSpPr>
          <p:nvPr>
            <p:ph type="dt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l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33C753-8958-0C4F-AD00-980B2980C9C9}" type="datetimeFigureOut">
              <a:t>18/08/2026</a:t>
            </a:fld>
            <a:endParaRPr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BBA42C-BF0A-8D7F-311C-E05187C2E871}"/>
              </a:ext>
            </a:extLst>
          </p:cNvPr>
          <p:cNvSpPr>
            <a:spLocks noGrp="1"/>
          </p:cNvSpPr>
          <p:nvPr>
            <p:ph type="ft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ctr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94B6763-0757-2A1C-7E6C-BB9EA070D5C3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lvl1pPr algn="r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FA233E6-1026-1C4B-8A0D-A7A2A02FC095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1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sque-fond-damier">
            <a:extLst>
              <a:ext uri="{FF2B5EF4-FFF2-40B4-BE49-F238E27FC236}">
                <a16:creationId xmlns:a16="http://schemas.microsoft.com/office/drawing/2014/main" id="{960DE035-2405-ACC8-3F75-FE470FA8ED3C}"/>
              </a:ext>
            </a:extLst>
          </p:cNvPr>
          <p:cNvSpPr>
            <a:spLocks noGrp="1"/>
          </p:cNvSpPr>
          <p:nvPr/>
        </p:nvSpPr>
        <p:spPr>
          <a:xfrm>
            <a:off x="3771900" y="3398520"/>
            <a:ext cx="6515100" cy="3459480"/>
          </a:xfrm>
          <a:prstGeom prst="rect">
            <a:avLst/>
          </a:prstGeom>
          <a:solidFill>
            <a:srgbClr val="F8F8EF"/>
          </a:solidFill>
          <a:ln w="0">
            <a:solidFill>
              <a:srgbClr val="F8F8EF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3" name="RPG-superieur-restaure">
            <a:extLst>
              <a:ext uri="{FF2B5EF4-FFF2-40B4-BE49-F238E27FC236}">
                <a16:creationId xmlns:a16="http://schemas.microsoft.com/office/drawing/2014/main" id="{ED8CE914-D56A-E7E5-45E7-602D4C7E29F1}"/>
              </a:ext>
            </a:extLst>
          </p:cNvPr>
          <p:cNvSpPr>
            <a:spLocks noGrp="1"/>
          </p:cNvSpPr>
          <p:nvPr/>
        </p:nvSpPr>
        <p:spPr>
          <a:xfrm>
            <a:off x="3048000" y="1463040"/>
            <a:ext cx="2636520" cy="2004060"/>
          </a:xfrm>
          <a:prstGeom prst="ellipse">
            <a:avLst/>
          </a:prstGeom>
          <a:solidFill>
            <a:srgbClr val="687FA6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4" name="RPG-superieur-titre">
            <a:extLst>
              <a:ext uri="{FF2B5EF4-FFF2-40B4-BE49-F238E27FC236}">
                <a16:creationId xmlns:a16="http://schemas.microsoft.com/office/drawing/2014/main" id="{65F6CBCF-D90B-BDB3-0937-56E2A4EEC83C}"/>
              </a:ext>
            </a:extLst>
          </p:cNvPr>
          <p:cNvSpPr>
            <a:spLocks noGrp="1"/>
          </p:cNvSpPr>
          <p:nvPr/>
        </p:nvSpPr>
        <p:spPr>
          <a:xfrm>
            <a:off x="3276600" y="1607820"/>
            <a:ext cx="2179320" cy="7315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100" b="1">
                <a:solidFill>
                  <a:srgbClr val="FFFFFF"/>
                </a:solidFill>
              </a:defRPr>
            </a:pPr>
            <a:r>
              <a:rPr sz="1680" b="1">
                <a:solidFill>
                  <a:srgbClr val="FFFFFF"/>
                </a:solidFill>
              </a:rPr>
              <a:t>RPG</a:t>
            </a:r>
          </a:p>
          <a:p>
            <a:pPr algn="ctr">
              <a:buNone/>
              <a:defRPr sz="2100" b="1">
                <a:solidFill>
                  <a:srgbClr val="FFFFFF"/>
                </a:solidFill>
              </a:defRPr>
            </a:pPr>
            <a:r>
              <a:rPr sz="1680" b="1">
                <a:solidFill>
                  <a:srgbClr val="FFFFFF"/>
                </a:solidFill>
              </a:rPr>
              <a:t>+ Fonctionnelle</a:t>
            </a:r>
          </a:p>
        </p:txBody>
      </p:sp>
      <p:sp>
        <p:nvSpPr>
          <p:cNvPr id="5" name="RPG-superieur-detail">
            <a:extLst>
              <a:ext uri="{FF2B5EF4-FFF2-40B4-BE49-F238E27FC236}">
                <a16:creationId xmlns:a16="http://schemas.microsoft.com/office/drawing/2014/main" id="{BB65C39C-7683-E21B-8E03-4A7122476E65}"/>
              </a:ext>
            </a:extLst>
          </p:cNvPr>
          <p:cNvSpPr>
            <a:spLocks noGrp="1"/>
          </p:cNvSpPr>
          <p:nvPr/>
        </p:nvSpPr>
        <p:spPr>
          <a:xfrm>
            <a:off x="3291840" y="2286000"/>
            <a:ext cx="2148840" cy="5638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725" i="1">
                <a:solidFill>
                  <a:srgbClr val="FFFFFF"/>
                </a:solidFill>
              </a:defRPr>
            </a:pPr>
            <a:r>
              <a:rPr sz="1380" i="1">
                <a:solidFill>
                  <a:srgbClr val="FFFFFF"/>
                </a:solidFill>
              </a:rPr>
              <a:t>Tonus musculaire</a:t>
            </a:r>
          </a:p>
          <a:p>
            <a:pPr algn="ctr">
              <a:buNone/>
              <a:defRPr sz="1725" i="1">
                <a:solidFill>
                  <a:srgbClr val="FFFFFF"/>
                </a:solidFill>
              </a:defRPr>
            </a:pPr>
            <a:r>
              <a:rPr sz="1380" i="1">
                <a:solidFill>
                  <a:srgbClr val="FFFFFF"/>
                </a:solidFill>
              </a:rPr>
              <a:t>Somatique</a:t>
            </a:r>
          </a:p>
        </p:txBody>
      </p:sp>
      <p:sp>
        <p:nvSpPr>
          <p:cNvPr id="6" name="osteopathie-superieure-restauree">
            <a:extLst>
              <a:ext uri="{FF2B5EF4-FFF2-40B4-BE49-F238E27FC236}">
                <a16:creationId xmlns:a16="http://schemas.microsoft.com/office/drawing/2014/main" id="{E5A129AB-A1EF-FBB1-D568-A5F874648EA8}"/>
              </a:ext>
            </a:extLst>
          </p:cNvPr>
          <p:cNvSpPr>
            <a:spLocks noGrp="1"/>
          </p:cNvSpPr>
          <p:nvPr/>
        </p:nvSpPr>
        <p:spPr>
          <a:xfrm>
            <a:off x="7955280" y="1409700"/>
            <a:ext cx="2636520" cy="1965960"/>
          </a:xfrm>
          <a:prstGeom prst="ellipse">
            <a:avLst/>
          </a:prstGeom>
          <a:solidFill>
            <a:srgbClr val="CDA061"/>
          </a:solidFill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7" name="osteopathie-superieure-titre">
            <a:extLst>
              <a:ext uri="{FF2B5EF4-FFF2-40B4-BE49-F238E27FC236}">
                <a16:creationId xmlns:a16="http://schemas.microsoft.com/office/drawing/2014/main" id="{AF38A37D-C0C2-9D1F-4183-57ED40BCD734}"/>
              </a:ext>
            </a:extLst>
          </p:cNvPr>
          <p:cNvSpPr>
            <a:spLocks noGrp="1"/>
          </p:cNvSpPr>
          <p:nvPr/>
        </p:nvSpPr>
        <p:spPr>
          <a:xfrm>
            <a:off x="8168640" y="1607820"/>
            <a:ext cx="2209800" cy="7315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100" b="1">
                <a:solidFill>
                  <a:srgbClr val="FFFFFF"/>
                </a:solidFill>
              </a:defRPr>
            </a:pPr>
            <a:r>
              <a:rPr sz="1680" b="1">
                <a:solidFill>
                  <a:srgbClr val="FFFFFF"/>
                </a:solidFill>
              </a:rPr>
              <a:t>Ostéopathie</a:t>
            </a:r>
          </a:p>
          <a:p>
            <a:pPr algn="ctr">
              <a:buNone/>
              <a:defRPr sz="2100" b="1">
                <a:solidFill>
                  <a:srgbClr val="FFFFFF"/>
                </a:solidFill>
              </a:defRPr>
            </a:pPr>
            <a:r>
              <a:rPr sz="1680" b="1">
                <a:solidFill>
                  <a:srgbClr val="FFFFFF"/>
                </a:solidFill>
              </a:rPr>
              <a:t>+ Structurelle</a:t>
            </a:r>
          </a:p>
        </p:txBody>
      </p:sp>
      <p:sp>
        <p:nvSpPr>
          <p:cNvPr id="8" name="osteopathie-superieure-detail">
            <a:extLst>
              <a:ext uri="{FF2B5EF4-FFF2-40B4-BE49-F238E27FC236}">
                <a16:creationId xmlns:a16="http://schemas.microsoft.com/office/drawing/2014/main" id="{1BC3DCD7-9406-7745-DBFC-A243E71DA959}"/>
              </a:ext>
            </a:extLst>
          </p:cNvPr>
          <p:cNvSpPr>
            <a:spLocks noGrp="1"/>
          </p:cNvSpPr>
          <p:nvPr/>
        </p:nvSpPr>
        <p:spPr>
          <a:xfrm>
            <a:off x="8305800" y="2286000"/>
            <a:ext cx="1935480" cy="8534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725">
                <a:solidFill>
                  <a:srgbClr val="FFFFFF"/>
                </a:solidFill>
              </a:defRPr>
            </a:pPr>
            <a:r>
              <a:rPr sz="1380" i="1">
                <a:solidFill>
                  <a:srgbClr val="FFFFFF"/>
                </a:solidFill>
              </a:rPr>
              <a:t>Tissulaire</a:t>
            </a:r>
          </a:p>
          <a:p>
            <a:pPr algn="ctr">
              <a:buNone/>
              <a:defRPr sz="1725">
                <a:solidFill>
                  <a:srgbClr val="FFFFFF"/>
                </a:solidFill>
              </a:defRPr>
            </a:pPr>
            <a:r>
              <a:rPr sz="1380" i="1">
                <a:solidFill>
                  <a:srgbClr val="FFFFFF"/>
                </a:solidFill>
              </a:rPr>
              <a:t>Somatique</a:t>
            </a:r>
          </a:p>
          <a:p>
            <a:pPr algn="ctr">
              <a:buNone/>
              <a:defRPr sz="1725">
                <a:solidFill>
                  <a:srgbClr val="FFFFFF"/>
                </a:solidFill>
              </a:defRPr>
            </a:pPr>
            <a:r>
              <a:rPr sz="1380" i="1">
                <a:solidFill>
                  <a:srgbClr val="FFFFFF"/>
                </a:solidFill>
              </a:rPr>
              <a:t>Viscérale</a:t>
            </a:r>
          </a:p>
        </p:txBody>
      </p:sp>
      <p:sp>
        <p:nvSpPr>
          <p:cNvPr id="9" name="ellipse-RPG-bleue">
            <a:extLst>
              <a:ext uri="{FF2B5EF4-FFF2-40B4-BE49-F238E27FC236}">
                <a16:creationId xmlns:a16="http://schemas.microsoft.com/office/drawing/2014/main" id="{C5E8DF88-E64D-D3CF-C148-1E5EEF0B41B1}"/>
              </a:ext>
            </a:extLst>
          </p:cNvPr>
          <p:cNvSpPr>
            <a:spLocks noGrp="1"/>
          </p:cNvSpPr>
          <p:nvPr/>
        </p:nvSpPr>
        <p:spPr>
          <a:xfrm>
            <a:off x="3771900" y="3764280"/>
            <a:ext cx="5334000" cy="2697480"/>
          </a:xfrm>
          <a:prstGeom prst="ellipse">
            <a:avLst/>
          </a:prstGeom>
          <a:solidFill>
            <a:srgbClr val="7085AA"/>
          </a:solidFill>
          <a:ln w="0">
            <a:noFill/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10" name="ellipse-osteopathie-ocre">
            <a:extLst>
              <a:ext uri="{FF2B5EF4-FFF2-40B4-BE49-F238E27FC236}">
                <a16:creationId xmlns:a16="http://schemas.microsoft.com/office/drawing/2014/main" id="{A29EC905-307E-E8EB-2A03-A171AAD2B2A7}"/>
              </a:ext>
            </a:extLst>
          </p:cNvPr>
          <p:cNvSpPr>
            <a:spLocks noGrp="1"/>
          </p:cNvSpPr>
          <p:nvPr/>
        </p:nvSpPr>
        <p:spPr>
          <a:xfrm>
            <a:off x="4381500" y="3764280"/>
            <a:ext cx="5334000" cy="2697480"/>
          </a:xfrm>
          <a:prstGeom prst="ellipse">
            <a:avLst/>
          </a:prstGeom>
          <a:solidFill>
            <a:srgbClr val="D1A461"/>
          </a:solidFill>
          <a:ln w="0">
            <a:noFill/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11" name="intersection-sauge">
            <a:extLst>
              <a:ext uri="{FF2B5EF4-FFF2-40B4-BE49-F238E27FC236}">
                <a16:creationId xmlns:a16="http://schemas.microsoft.com/office/drawing/2014/main" id="{3091963B-782D-629B-6D8E-C6157DF90010}"/>
              </a:ext>
            </a:extLst>
          </p:cNvPr>
          <p:cNvSpPr>
            <a:spLocks noGrp="1"/>
          </p:cNvSpPr>
          <p:nvPr/>
        </p:nvSpPr>
        <p:spPr>
          <a:xfrm>
            <a:off x="4381500" y="3764280"/>
            <a:ext cx="4724400" cy="2697480"/>
          </a:xfrm>
          <a:custGeom>
            <a:avLst/>
            <a:gdLst/>
            <a:ahLst/>
            <a:cxnLst/>
            <a:rect l="0" t="0" r="0" b="0"/>
            <a:pathLst>
              <a:path w="5905500" h="3371850">
                <a:moveTo>
                  <a:pt x="2952750" y="11046"/>
                </a:moveTo>
                <a:lnTo>
                  <a:pt x="3294570" y="40105"/>
                </a:lnTo>
                <a:lnTo>
                  <a:pt x="3628576" y="86955"/>
                </a:lnTo>
                <a:lnTo>
                  <a:pt x="3951157" y="151090"/>
                </a:lnTo>
                <a:lnTo>
                  <a:pt x="4258827" y="231817"/>
                </a:lnTo>
                <a:lnTo>
                  <a:pt x="4548260" y="328264"/>
                </a:lnTo>
                <a:lnTo>
                  <a:pt x="4816326" y="439386"/>
                </a:lnTo>
                <a:lnTo>
                  <a:pt x="5060128" y="563984"/>
                </a:lnTo>
                <a:lnTo>
                  <a:pt x="5277030" y="700710"/>
                </a:lnTo>
                <a:lnTo>
                  <a:pt x="5464688" y="848086"/>
                </a:lnTo>
                <a:lnTo>
                  <a:pt x="5621073" y="1004520"/>
                </a:lnTo>
                <a:lnTo>
                  <a:pt x="5744495" y="1168319"/>
                </a:lnTo>
                <a:lnTo>
                  <a:pt x="5833618" y="1337714"/>
                </a:lnTo>
                <a:lnTo>
                  <a:pt x="5887481" y="1510874"/>
                </a:lnTo>
                <a:lnTo>
                  <a:pt x="5905500" y="1685925"/>
                </a:lnTo>
                <a:lnTo>
                  <a:pt x="5887481" y="1860976"/>
                </a:lnTo>
                <a:lnTo>
                  <a:pt x="5833618" y="2034136"/>
                </a:lnTo>
                <a:lnTo>
                  <a:pt x="5744495" y="2203531"/>
                </a:lnTo>
                <a:lnTo>
                  <a:pt x="5621073" y="2367330"/>
                </a:lnTo>
                <a:lnTo>
                  <a:pt x="5464688" y="2523764"/>
                </a:lnTo>
                <a:lnTo>
                  <a:pt x="5277030" y="2671140"/>
                </a:lnTo>
                <a:lnTo>
                  <a:pt x="5060128" y="2807866"/>
                </a:lnTo>
                <a:lnTo>
                  <a:pt x="4816326" y="2932464"/>
                </a:lnTo>
                <a:lnTo>
                  <a:pt x="4548260" y="3043586"/>
                </a:lnTo>
                <a:lnTo>
                  <a:pt x="4258827" y="3140033"/>
                </a:lnTo>
                <a:lnTo>
                  <a:pt x="3951157" y="3220760"/>
                </a:lnTo>
                <a:lnTo>
                  <a:pt x="3628576" y="3284895"/>
                </a:lnTo>
                <a:lnTo>
                  <a:pt x="3294570" y="3331745"/>
                </a:lnTo>
                <a:lnTo>
                  <a:pt x="2952750" y="3360804"/>
                </a:lnTo>
                <a:lnTo>
                  <a:pt x="2952750" y="3360804"/>
                </a:lnTo>
                <a:lnTo>
                  <a:pt x="2610930" y="3331745"/>
                </a:lnTo>
                <a:lnTo>
                  <a:pt x="2276924" y="3284895"/>
                </a:lnTo>
                <a:lnTo>
                  <a:pt x="1954343" y="3220760"/>
                </a:lnTo>
                <a:lnTo>
                  <a:pt x="1646673" y="3140033"/>
                </a:lnTo>
                <a:lnTo>
                  <a:pt x="1357240" y="3043586"/>
                </a:lnTo>
                <a:lnTo>
                  <a:pt x="1089174" y="2932464"/>
                </a:lnTo>
                <a:lnTo>
                  <a:pt x="845372" y="2807866"/>
                </a:lnTo>
                <a:lnTo>
                  <a:pt x="628470" y="2671140"/>
                </a:lnTo>
                <a:lnTo>
                  <a:pt x="440812" y="2523764"/>
                </a:lnTo>
                <a:lnTo>
                  <a:pt x="284427" y="2367330"/>
                </a:lnTo>
                <a:lnTo>
                  <a:pt x="161005" y="2203531"/>
                </a:lnTo>
                <a:lnTo>
                  <a:pt x="71882" y="2034136"/>
                </a:lnTo>
                <a:lnTo>
                  <a:pt x="18019" y="1860976"/>
                </a:lnTo>
                <a:lnTo>
                  <a:pt x="0" y="1685925"/>
                </a:lnTo>
                <a:lnTo>
                  <a:pt x="18019" y="1510874"/>
                </a:lnTo>
                <a:lnTo>
                  <a:pt x="71882" y="1337714"/>
                </a:lnTo>
                <a:lnTo>
                  <a:pt x="161005" y="1168319"/>
                </a:lnTo>
                <a:lnTo>
                  <a:pt x="284427" y="1004520"/>
                </a:lnTo>
                <a:lnTo>
                  <a:pt x="440812" y="848086"/>
                </a:lnTo>
                <a:lnTo>
                  <a:pt x="628470" y="700710"/>
                </a:lnTo>
                <a:lnTo>
                  <a:pt x="845372" y="563984"/>
                </a:lnTo>
                <a:lnTo>
                  <a:pt x="1089174" y="439386"/>
                </a:lnTo>
                <a:lnTo>
                  <a:pt x="1357240" y="328264"/>
                </a:lnTo>
                <a:lnTo>
                  <a:pt x="1646673" y="231817"/>
                </a:lnTo>
                <a:lnTo>
                  <a:pt x="1954343" y="151090"/>
                </a:lnTo>
                <a:lnTo>
                  <a:pt x="2276924" y="86955"/>
                </a:lnTo>
                <a:lnTo>
                  <a:pt x="2610930" y="40105"/>
                </a:lnTo>
                <a:lnTo>
                  <a:pt x="2952750" y="11046"/>
                </a:lnTo>
                <a:close/>
              </a:path>
            </a:pathLst>
          </a:custGeom>
          <a:solidFill>
            <a:srgbClr val="A9BEB2"/>
          </a:solidFill>
          <a:ln w="0">
            <a:noFill/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12" name="contour-ellipse-RPG">
            <a:extLst>
              <a:ext uri="{FF2B5EF4-FFF2-40B4-BE49-F238E27FC236}">
                <a16:creationId xmlns:a16="http://schemas.microsoft.com/office/drawing/2014/main" id="{5FBC14C2-3D78-36A9-F0CE-7B8A574CE54F}"/>
              </a:ext>
            </a:extLst>
          </p:cNvPr>
          <p:cNvSpPr>
            <a:spLocks noGrp="1"/>
          </p:cNvSpPr>
          <p:nvPr/>
        </p:nvSpPr>
        <p:spPr>
          <a:xfrm>
            <a:off x="3771900" y="3764280"/>
            <a:ext cx="5334000" cy="2697480"/>
          </a:xfrm>
          <a:prstGeom prst="ellipse">
            <a:avLst/>
          </a:prstGeom>
          <a:noFill/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13" name="contour-ellipse-osteopathie">
            <a:extLst>
              <a:ext uri="{FF2B5EF4-FFF2-40B4-BE49-F238E27FC236}">
                <a16:creationId xmlns:a16="http://schemas.microsoft.com/office/drawing/2014/main" id="{462B6ED4-9589-A644-C4D5-3658B72D79A4}"/>
              </a:ext>
            </a:extLst>
          </p:cNvPr>
          <p:cNvSpPr>
            <a:spLocks noGrp="1"/>
          </p:cNvSpPr>
          <p:nvPr/>
        </p:nvSpPr>
        <p:spPr>
          <a:xfrm>
            <a:off x="4381500" y="3764280"/>
            <a:ext cx="5334000" cy="2697480"/>
          </a:xfrm>
          <a:prstGeom prst="ellipse">
            <a:avLst/>
          </a:prstGeom>
          <a:noFill/>
          <a:ln w="38100">
            <a:solidFill>
              <a:srgbClr val="FFFFFF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14" name="titre-intersection">
            <a:extLst>
              <a:ext uri="{FF2B5EF4-FFF2-40B4-BE49-F238E27FC236}">
                <a16:creationId xmlns:a16="http://schemas.microsoft.com/office/drawing/2014/main" id="{898F6EE9-B0E9-F4AF-45EB-C5329034C6C8}"/>
              </a:ext>
            </a:extLst>
          </p:cNvPr>
          <p:cNvSpPr>
            <a:spLocks noGrp="1"/>
          </p:cNvSpPr>
          <p:nvPr/>
        </p:nvSpPr>
        <p:spPr>
          <a:xfrm>
            <a:off x="5334000" y="3947160"/>
            <a:ext cx="2819400" cy="4114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475" b="1">
                <a:solidFill>
                  <a:srgbClr val="111111"/>
                </a:solidFill>
              </a:defRPr>
            </a:pPr>
            <a:r>
              <a:rPr sz="1980" b="1">
                <a:solidFill>
                  <a:srgbClr val="111111"/>
                </a:solidFill>
              </a:rPr>
              <a:t>RPG i et TM i</a:t>
            </a:r>
          </a:p>
        </p:txBody>
      </p:sp>
      <p:sp>
        <p:nvSpPr>
          <p:cNvPr id="15" name="texte-intersection">
            <a:extLst>
              <a:ext uri="{FF2B5EF4-FFF2-40B4-BE49-F238E27FC236}">
                <a16:creationId xmlns:a16="http://schemas.microsoft.com/office/drawing/2014/main" id="{EA571F7A-A683-2947-A201-37067672F6F4}"/>
              </a:ext>
            </a:extLst>
          </p:cNvPr>
          <p:cNvSpPr>
            <a:spLocks noGrp="1"/>
          </p:cNvSpPr>
          <p:nvPr/>
        </p:nvSpPr>
        <p:spPr>
          <a:xfrm>
            <a:off x="4926330" y="4323898"/>
            <a:ext cx="3581400" cy="14020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lnSpc>
                <a:spcPct val="102000"/>
              </a:lnSpc>
              <a:buNone/>
              <a:defRPr sz="1425">
                <a:solidFill>
                  <a:srgbClr val="111111"/>
                </a:solidFill>
              </a:defRPr>
            </a:pPr>
            <a:r>
              <a:rPr sz="1400">
                <a:solidFill>
                  <a:srgbClr val="111111"/>
                </a:solidFill>
              </a:rPr>
              <a:t>Relier les informations issues de nos</a:t>
            </a:r>
          </a:p>
          <a:p>
            <a:pPr algn="ctr">
              <a:lnSpc>
                <a:spcPct val="102000"/>
              </a:lnSpc>
              <a:buNone/>
              <a:defRPr sz="1425">
                <a:solidFill>
                  <a:srgbClr val="111111"/>
                </a:solidFill>
              </a:defRPr>
            </a:pPr>
            <a:r>
              <a:rPr sz="1400">
                <a:solidFill>
                  <a:srgbClr val="111111"/>
                </a:solidFill>
              </a:rPr>
              <a:t>tissus conjonctifs profonds,</a:t>
            </a:r>
          </a:p>
          <a:p>
            <a:pPr algn="ctr">
              <a:lnSpc>
                <a:spcPct val="100000"/>
              </a:lnSpc>
              <a:buNone/>
              <a:defRPr sz="1425">
                <a:solidFill>
                  <a:srgbClr val="111111"/>
                </a:solidFill>
              </a:defRPr>
            </a:pPr>
            <a:r>
              <a:rPr sz="1400">
                <a:solidFill>
                  <a:srgbClr val="111111"/>
                </a:solidFill>
              </a:rPr>
              <a:t>somatiques et viscérauxperçus par</a:t>
            </a:r>
          </a:p>
          <a:p>
            <a:pPr algn="ctr">
              <a:lnSpc>
                <a:spcPct val="100000"/>
              </a:lnSpc>
              <a:buNone/>
              <a:defRPr sz="1425">
                <a:solidFill>
                  <a:srgbClr val="111111"/>
                </a:solidFill>
              </a:defRPr>
            </a:pPr>
            <a:r>
              <a:rPr sz="1600">
                <a:solidFill>
                  <a:srgbClr val="111111"/>
                </a:solidFill>
              </a:rPr>
              <a:t> </a:t>
            </a:r>
            <a:r>
              <a:rPr sz="1600" b="1">
                <a:solidFill>
                  <a:srgbClr val="111111"/>
                </a:solidFill>
              </a:rPr>
              <a:t>l’écoute tissulaire et l’intéroception</a:t>
            </a:r>
          </a:p>
          <a:p>
            <a:pPr algn="ctr">
              <a:lnSpc>
                <a:spcPct val="100000"/>
              </a:lnSpc>
              <a:buNone/>
              <a:defRPr sz="1425">
                <a:solidFill>
                  <a:srgbClr val="111111"/>
                </a:solidFill>
              </a:defRPr>
            </a:pPr>
            <a:endParaRPr sz="800">
              <a:solidFill>
                <a:srgbClr val="111111"/>
              </a:solidFill>
            </a:endParaRPr>
          </a:p>
          <a:p>
            <a:pPr algn="ctr">
              <a:lnSpc>
                <a:spcPct val="102000"/>
              </a:lnSpc>
              <a:buNone/>
              <a:defRPr sz="1425">
                <a:solidFill>
                  <a:srgbClr val="111111"/>
                </a:solidFill>
              </a:defRPr>
            </a:pPr>
            <a:r>
              <a:rPr sz="1400">
                <a:solidFill>
                  <a:srgbClr val="111111"/>
                </a:solidFill>
              </a:rPr>
              <a:t>à notre organisation neurologique</a:t>
            </a:r>
          </a:p>
          <a:p>
            <a:pPr algn="ctr">
              <a:lnSpc>
                <a:spcPct val="102000"/>
              </a:lnSpc>
              <a:buNone/>
              <a:defRPr sz="1425">
                <a:solidFill>
                  <a:srgbClr val="111111"/>
                </a:solidFill>
              </a:defRPr>
            </a:pPr>
            <a:r>
              <a:rPr sz="1400">
                <a:solidFill>
                  <a:srgbClr val="111111"/>
                </a:solidFill>
              </a:rPr>
              <a:t>adaptative :</a:t>
            </a:r>
          </a:p>
        </p:txBody>
      </p:sp>
      <p:sp>
        <p:nvSpPr>
          <p:cNvPr id="16" name="conclusion-intersection">
            <a:extLst>
              <a:ext uri="{FF2B5EF4-FFF2-40B4-BE49-F238E27FC236}">
                <a16:creationId xmlns:a16="http://schemas.microsoft.com/office/drawing/2014/main" id="{23A644AD-6BFE-A3E0-91C2-FDE3C6D7FBE5}"/>
              </a:ext>
            </a:extLst>
          </p:cNvPr>
          <p:cNvSpPr>
            <a:spLocks noGrp="1"/>
          </p:cNvSpPr>
          <p:nvPr/>
        </p:nvSpPr>
        <p:spPr>
          <a:xfrm>
            <a:off x="4876800" y="5761284"/>
            <a:ext cx="3657600" cy="4876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111111"/>
                </a:solidFill>
              </a:defRPr>
            </a:pPr>
            <a:r>
              <a:rPr sz="1600" b="1">
                <a:solidFill>
                  <a:srgbClr val="111111"/>
                </a:solidFill>
              </a:rPr>
              <a:t>neurovégétative, émotionnelle</a:t>
            </a:r>
          </a:p>
          <a:p>
            <a:pPr algn="ctr">
              <a:buNone/>
              <a:defRPr sz="1500" b="1">
                <a:solidFill>
                  <a:srgbClr val="111111"/>
                </a:solidFill>
              </a:defRPr>
            </a:pPr>
            <a:r>
              <a:rPr sz="1600" b="1">
                <a:solidFill>
                  <a:srgbClr val="111111"/>
                </a:solidFill>
              </a:rPr>
              <a:t>et posturale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5FC137-4B45-CF94-996B-DDAFBBEB2F43}"/>
              </a:ext>
            </a:extLst>
          </p:cNvPr>
          <p:cNvSpPr>
            <a:spLocks noGrp="1"/>
          </p:cNvSpPr>
          <p:nvPr/>
        </p:nvSpPr>
        <p:spPr>
          <a:xfrm>
            <a:off x="9715500" y="3429000"/>
            <a:ext cx="876300" cy="3429000"/>
          </a:xfrm>
          <a:prstGeom prst="rect">
            <a:avLst/>
          </a:prstGeom>
          <a:gradFill>
            <a:gsLst>
              <a:gs pos="0">
                <a:srgbClr val="F8F8F0"/>
              </a:gs>
              <a:gs pos="100000">
                <a:srgbClr val="EAEEDD"/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rgbClr val="ECEDD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C36C004-067F-98B0-EADE-571BD005246B}"/>
              </a:ext>
            </a:extLst>
          </p:cNvPr>
          <p:cNvSpPr>
            <a:spLocks noGrp="1"/>
          </p:cNvSpPr>
          <p:nvPr/>
        </p:nvSpPr>
        <p:spPr>
          <a:xfrm>
            <a:off x="179917" y="3154799"/>
            <a:ext cx="250613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t>Depuis plus de 30 ans,</a:t>
            </a:r>
            <a:br/>
            <a:r>
              <a:t>j’intègre dans ma pratique</a:t>
            </a:r>
            <a:br/>
            <a:r>
              <a:t>les principes de la RPG</a:t>
            </a:r>
            <a:br/>
            <a:r>
              <a:t>et de l’ostéopathie.</a:t>
            </a:r>
          </a:p>
          <a:p>
            <a:pPr algn="ctr">
              <a:buNone/>
            </a:pPr>
            <a:endParaRPr/>
          </a:p>
          <a:p>
            <a:pPr algn="ctr">
              <a:buNone/>
            </a:pPr>
            <a:r>
              <a:t>Cette démarche a donné naissance</a:t>
            </a:r>
            <a:br/>
            <a:r>
              <a:t>aux formations</a:t>
            </a:r>
            <a:br/>
            <a:r>
              <a:t>RPG i et TM i.</a:t>
            </a:r>
          </a:p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58228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2779998-0902-5690-13AF-C082DC144576}"/>
              </a:ext>
            </a:extLst>
          </p:cNvPr>
          <p:cNvSpPr/>
          <p:nvPr/>
        </p:nvSpPr>
        <p:spPr>
          <a:xfrm>
            <a:off x="13570" y="1465"/>
            <a:ext cx="12192000" cy="685653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rgbClr val="EFF3E2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EFF3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43" name="Image 4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6200" y="1465"/>
            <a:ext cx="1000125" cy="109244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5F7C28D-8109-4AD4-AA63-C4BE987E11F9}"/>
              </a:ext>
            </a:extLst>
          </p:cNvPr>
          <p:cNvSpPr>
            <a:spLocks noGrp="1"/>
          </p:cNvSpPr>
          <p:nvPr/>
        </p:nvSpPr>
        <p:spPr>
          <a:xfrm>
            <a:off x="1275958" y="219075"/>
            <a:ext cx="9925833" cy="857250"/>
          </a:xfrm>
          <a:prstGeom prst="rect">
            <a:avLst/>
          </a:prstGeom>
          <a:noFill/>
          <a:ln w="10478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7BAE84-3D93-4415-9B71-BA4685F9FFEA}"/>
              </a:ext>
            </a:extLst>
          </p:cNvPr>
          <p:cNvSpPr>
            <a:spLocks noGrp="1"/>
          </p:cNvSpPr>
          <p:nvPr/>
        </p:nvSpPr>
        <p:spPr>
          <a:xfrm>
            <a:off x="1261605" y="419100"/>
            <a:ext cx="10096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38" b="1">
                <a:solidFill>
                  <a:srgbClr val="111111"/>
                </a:solidFill>
              </a:defRPr>
            </a:pPr>
            <a:r>
              <a:rPr sz="1838" b="1" dirty="0" err="1">
                <a:solidFill>
                  <a:srgbClr val="111111"/>
                </a:solidFill>
              </a:rPr>
              <a:t>Accompagner</a:t>
            </a:r>
            <a:r>
              <a:rPr sz="1838" b="1" dirty="0">
                <a:solidFill>
                  <a:srgbClr val="111111"/>
                </a:solidFill>
              </a:rPr>
              <a:t> la santé dans le temps : </a:t>
            </a:r>
            <a:r>
              <a:rPr sz="1838" b="1" dirty="0" err="1">
                <a:solidFill>
                  <a:srgbClr val="111111"/>
                </a:solidFill>
              </a:rPr>
              <a:t>une</a:t>
            </a:r>
            <a:r>
              <a:rPr sz="1838" b="1" dirty="0">
                <a:solidFill>
                  <a:srgbClr val="111111"/>
                </a:solidFill>
              </a:rPr>
              <a:t> </a:t>
            </a:r>
            <a:r>
              <a:rPr sz="1838" b="1" dirty="0" err="1">
                <a:solidFill>
                  <a:srgbClr val="111111"/>
                </a:solidFill>
              </a:rPr>
              <a:t>prise</a:t>
            </a:r>
            <a:r>
              <a:rPr sz="1838" b="1" dirty="0">
                <a:solidFill>
                  <a:srgbClr val="111111"/>
                </a:solidFill>
              </a:rPr>
              <a:t> </a:t>
            </a:r>
            <a:r>
              <a:rPr sz="1838" b="1" dirty="0" err="1">
                <a:solidFill>
                  <a:srgbClr val="111111"/>
                </a:solidFill>
              </a:rPr>
              <a:t>en</a:t>
            </a:r>
            <a:r>
              <a:rPr sz="1838" b="1" dirty="0">
                <a:solidFill>
                  <a:srgbClr val="111111"/>
                </a:solidFill>
              </a:rPr>
              <a:t> charge collective et </a:t>
            </a:r>
            <a:r>
              <a:rPr sz="1838" b="1" dirty="0" err="1">
                <a:solidFill>
                  <a:srgbClr val="111111"/>
                </a:solidFill>
              </a:rPr>
              <a:t>systémique</a:t>
            </a:r>
            <a:endParaRPr sz="1838" b="1" dirty="0">
              <a:solidFill>
                <a:srgbClr val="11111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F7CDB1-A4B7-43E3-9713-89A7DBF9C03A}"/>
              </a:ext>
            </a:extLst>
          </p:cNvPr>
          <p:cNvSpPr>
            <a:spLocks noGrp="1"/>
          </p:cNvSpPr>
          <p:nvPr/>
        </p:nvSpPr>
        <p:spPr>
          <a:xfrm>
            <a:off x="1809750" y="11811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 i="1">
                <a:solidFill>
                  <a:srgbClr val="334E42"/>
                </a:solidFill>
              </a:defRPr>
            </a:pPr>
            <a:r>
              <a:rPr sz="1350" b="1" i="1">
                <a:solidFill>
                  <a:srgbClr val="334E42"/>
                </a:solidFill>
              </a:rPr>
              <a:t>La santé évolue au rythme des contraintes, des décompensations, des récupérations et des soins.</a:t>
            </a:r>
          </a:p>
        </p:txBody>
      </p:sp>
      <p:sp>
        <p:nvSpPr>
          <p:cNvPr id="5" name="Connecteur droit 4">
            <a:extLst>
              <a:ext uri="{FF2B5EF4-FFF2-40B4-BE49-F238E27FC236}">
                <a16:creationId xmlns:a16="http://schemas.microsoft.com/office/drawing/2014/main" id="{1903E2BB-AAC1-467A-990E-3E13B3A94C89}"/>
              </a:ext>
            </a:extLst>
          </p:cNvPr>
          <p:cNvSpPr>
            <a:spLocks noGrp="1"/>
          </p:cNvSpPr>
          <p:nvPr/>
        </p:nvSpPr>
        <p:spPr>
          <a:xfrm>
            <a:off x="1428750" y="1905000"/>
            <a:ext cx="0" cy="3333750"/>
          </a:xfrm>
          <a:prstGeom prst="line">
            <a:avLst/>
          </a:prstGeom>
          <a:noFill/>
          <a:ln w="15240">
            <a:solidFill>
              <a:srgbClr val="7A8E8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Connecteur droit 5">
            <a:extLst>
              <a:ext uri="{FF2B5EF4-FFF2-40B4-BE49-F238E27FC236}">
                <a16:creationId xmlns:a16="http://schemas.microsoft.com/office/drawing/2014/main" id="{28227563-CBE9-46CB-A72B-623E199E5F08}"/>
              </a:ext>
            </a:extLst>
          </p:cNvPr>
          <p:cNvSpPr>
            <a:spLocks noGrp="1"/>
          </p:cNvSpPr>
          <p:nvPr/>
        </p:nvSpPr>
        <p:spPr>
          <a:xfrm>
            <a:off x="1428750" y="5238750"/>
            <a:ext cx="9620250" cy="0"/>
          </a:xfrm>
          <a:prstGeom prst="line">
            <a:avLst/>
          </a:prstGeom>
          <a:noFill/>
          <a:ln w="15240">
            <a:solidFill>
              <a:srgbClr val="7A8E8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4C300EF-35A3-4962-A00E-5D305C64AC23}"/>
              </a:ext>
            </a:extLst>
          </p:cNvPr>
          <p:cNvSpPr>
            <a:spLocks noGrp="1"/>
          </p:cNvSpPr>
          <p:nvPr/>
        </p:nvSpPr>
        <p:spPr>
          <a:xfrm>
            <a:off x="171450" y="2857500"/>
            <a:ext cx="1190625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1">
                <a:solidFill>
                  <a:srgbClr val="456A3E"/>
                </a:solidFill>
              </a:defRPr>
            </a:pPr>
            <a:r>
              <a:rPr sz="975" b="1">
                <a:solidFill>
                  <a:srgbClr val="456A3E"/>
                </a:solidFill>
              </a:rPr>
              <a:t>SANTÉ GLOBALE</a:t>
            </a:r>
          </a:p>
          <a:p>
            <a:endParaRPr sz="975" b="1">
              <a:solidFill>
                <a:srgbClr val="456A3E"/>
              </a:solidFill>
            </a:endParaRPr>
          </a:p>
          <a:p>
            <a:pPr algn="ctr">
              <a:defRPr sz="975" b="1">
                <a:solidFill>
                  <a:srgbClr val="456A3E"/>
                </a:solidFill>
              </a:defRPr>
            </a:pPr>
            <a:r>
              <a:rPr sz="975" b="1">
                <a:solidFill>
                  <a:srgbClr val="456A3E"/>
                </a:solidFill>
              </a:rPr>
              <a:t>MARGE</a:t>
            </a:r>
          </a:p>
          <a:p>
            <a:pPr algn="ctr">
              <a:defRPr sz="975" b="1">
                <a:solidFill>
                  <a:srgbClr val="456A3E"/>
                </a:solidFill>
              </a:defRPr>
            </a:pPr>
            <a:r>
              <a:rPr sz="975" b="1">
                <a:solidFill>
                  <a:srgbClr val="456A3E"/>
                </a:solidFill>
              </a:rPr>
              <a:t>D’ADAPTATION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A06ACFF-9C06-4D4B-81F0-5471B02A69BC}"/>
              </a:ext>
            </a:extLst>
          </p:cNvPr>
          <p:cNvSpPr>
            <a:spLocks noGrp="1"/>
          </p:cNvSpPr>
          <p:nvPr/>
        </p:nvSpPr>
        <p:spPr>
          <a:xfrm>
            <a:off x="10382250" y="5276850"/>
            <a:ext cx="7620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>
                <a:solidFill>
                  <a:srgbClr val="456A3E"/>
                </a:solidFill>
              </a:defRPr>
            </a:pPr>
            <a:r>
              <a:rPr sz="1050" b="1">
                <a:solidFill>
                  <a:srgbClr val="456A3E"/>
                </a:solidFill>
              </a:rPr>
              <a:t>TEMPS</a:t>
            </a:r>
          </a:p>
        </p:txBody>
      </p:sp>
      <p:pic>
        <p:nvPicPr>
          <p:cNvPr id="51" name="Graphique 50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/>
        </p:blipFill>
        <p:spPr>
          <a:xfrm>
            <a:off x="1571625" y="2333625"/>
            <a:ext cx="9239250" cy="24765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C14759D-A617-4D75-8DE6-C3BB1171A694}"/>
              </a:ext>
            </a:extLst>
          </p:cNvPr>
          <p:cNvSpPr>
            <a:spLocks noGrp="1"/>
          </p:cNvSpPr>
          <p:nvPr/>
        </p:nvSpPr>
        <p:spPr>
          <a:xfrm>
            <a:off x="1428750" y="4381500"/>
            <a:ext cx="85725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863" b="1">
                <a:solidFill>
                  <a:srgbClr val="456A3E"/>
                </a:solidFill>
              </a:defRPr>
            </a:pPr>
            <a:r>
              <a:rPr sz="863" b="1">
                <a:solidFill>
                  <a:srgbClr val="456A3E"/>
                </a:solidFill>
              </a:rPr>
              <a:t>Naissance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C6E1787-0C1D-4056-9C31-498804058574}"/>
              </a:ext>
            </a:extLst>
          </p:cNvPr>
          <p:cNvSpPr>
            <a:spLocks noGrp="1"/>
          </p:cNvSpPr>
          <p:nvPr/>
        </p:nvSpPr>
        <p:spPr>
          <a:xfrm>
            <a:off x="4048125" y="22479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863" b="1">
                <a:solidFill>
                  <a:srgbClr val="456A3E"/>
                </a:solidFill>
              </a:defRPr>
            </a:pPr>
            <a:r>
              <a:rPr sz="863" b="1">
                <a:solidFill>
                  <a:srgbClr val="456A3E"/>
                </a:solidFill>
              </a:rPr>
              <a:t>≈ 20 ans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24457CB-0DD7-4138-962D-CCA94E1ACD16}"/>
              </a:ext>
            </a:extLst>
          </p:cNvPr>
          <p:cNvSpPr>
            <a:spLocks noGrp="1"/>
          </p:cNvSpPr>
          <p:nvPr/>
        </p:nvSpPr>
        <p:spPr>
          <a:xfrm>
            <a:off x="5286375" y="2247900"/>
            <a:ext cx="7620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863" b="1">
                <a:solidFill>
                  <a:srgbClr val="456A3E"/>
                </a:solidFill>
              </a:defRPr>
            </a:pPr>
            <a:r>
              <a:rPr sz="863" b="1">
                <a:solidFill>
                  <a:srgbClr val="456A3E"/>
                </a:solidFill>
              </a:rPr>
              <a:t>≈ 30 ans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248660-768A-4116-BDF8-BFCD26E9677B}"/>
              </a:ext>
            </a:extLst>
          </p:cNvPr>
          <p:cNvSpPr>
            <a:spLocks noGrp="1"/>
          </p:cNvSpPr>
          <p:nvPr/>
        </p:nvSpPr>
        <p:spPr>
          <a:xfrm>
            <a:off x="10048875" y="4400550"/>
            <a:ext cx="100012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863" b="1">
                <a:solidFill>
                  <a:srgbClr val="456A3E"/>
                </a:solidFill>
              </a:defRPr>
            </a:pPr>
            <a:r>
              <a:rPr sz="863" b="1">
                <a:solidFill>
                  <a:srgbClr val="456A3E"/>
                </a:solidFill>
              </a:rPr>
              <a:t>≈ 90 ans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23D16D-2DEB-4AD5-93F9-90E293785857}"/>
              </a:ext>
            </a:extLst>
          </p:cNvPr>
          <p:cNvSpPr>
            <a:spLocks noGrp="1"/>
          </p:cNvSpPr>
          <p:nvPr/>
        </p:nvSpPr>
        <p:spPr>
          <a:xfrm>
            <a:off x="8905875" y="2819400"/>
            <a:ext cx="1952625" cy="2857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pPr algn="l">
              <a:defRPr sz="863" b="1">
                <a:solidFill>
                  <a:srgbClr val="356A9C"/>
                </a:solidFill>
              </a:defRPr>
            </a:pPr>
            <a:r>
              <a:rPr sz="863" b="1">
                <a:solidFill>
                  <a:srgbClr val="356A9C"/>
                </a:solidFill>
              </a:rPr>
              <a:t>Potentiel vital — dont système postural</a:t>
            </a:r>
          </a:p>
        </p:txBody>
      </p:sp>
      <p:sp>
        <p:nvSpPr>
          <p:cNvPr id="15" name="Connecteur droit 14">
            <a:extLst>
              <a:ext uri="{FF2B5EF4-FFF2-40B4-BE49-F238E27FC236}">
                <a16:creationId xmlns:a16="http://schemas.microsoft.com/office/drawing/2014/main" id="{6525A656-3239-4052-B0EC-E5588257A02D}"/>
              </a:ext>
            </a:extLst>
          </p:cNvPr>
          <p:cNvSpPr>
            <a:spLocks noGrp="1"/>
          </p:cNvSpPr>
          <p:nvPr/>
        </p:nvSpPr>
        <p:spPr>
          <a:xfrm>
            <a:off x="8620125" y="2962275"/>
            <a:ext cx="238125" cy="0"/>
          </a:xfrm>
          <a:prstGeom prst="line">
            <a:avLst/>
          </a:prstGeom>
          <a:noFill/>
          <a:ln w="38100">
            <a:solidFill>
              <a:srgbClr val="356A9C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4485C0-CA34-4CAD-94B8-1B8033C8283C}"/>
              </a:ext>
            </a:extLst>
          </p:cNvPr>
          <p:cNvSpPr>
            <a:spLocks noGrp="1"/>
          </p:cNvSpPr>
          <p:nvPr/>
        </p:nvSpPr>
        <p:spPr>
          <a:xfrm>
            <a:off x="5162550" y="3676650"/>
            <a:ext cx="2809875" cy="55245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pPr algn="l">
              <a:defRPr sz="788" b="1">
                <a:solidFill>
                  <a:srgbClr val="5A6470"/>
                </a:solidFill>
              </a:defRPr>
            </a:pPr>
            <a:r>
              <a:rPr sz="788" b="1">
                <a:solidFill>
                  <a:srgbClr val="5A6470"/>
                </a:solidFill>
              </a:rPr>
              <a:t>Surface bleue : bien-être avec compensations</a:t>
            </a:r>
          </a:p>
          <a:p>
            <a:pPr algn="l">
              <a:defRPr sz="788" b="1">
                <a:solidFill>
                  <a:srgbClr val="5A6470"/>
                </a:solidFill>
              </a:defRPr>
            </a:pPr>
            <a:r>
              <a:rPr sz="788" b="1">
                <a:solidFill>
                  <a:srgbClr val="5A6470"/>
                </a:solidFill>
              </a:rPr>
              <a:t>Surface rouge : décompensation, symptômes, lésions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88432E9-EAAB-4FE4-A1D8-B9E06AD1FDED}"/>
              </a:ext>
            </a:extLst>
          </p:cNvPr>
          <p:cNvSpPr>
            <a:spLocks noGrp="1"/>
          </p:cNvSpPr>
          <p:nvPr/>
        </p:nvSpPr>
        <p:spPr>
          <a:xfrm>
            <a:off x="4953000" y="3743325"/>
            <a:ext cx="142875" cy="114300"/>
          </a:xfrm>
          <a:prstGeom prst="rect">
            <a:avLst/>
          </a:prstGeom>
          <a:solidFill>
            <a:srgbClr val="5879A2"/>
          </a:solidFill>
          <a:ln w="0">
            <a:noFill/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E1EBCCC-6BFB-4D1F-B454-4EF071E1EEE4}"/>
              </a:ext>
            </a:extLst>
          </p:cNvPr>
          <p:cNvSpPr>
            <a:spLocks noGrp="1"/>
          </p:cNvSpPr>
          <p:nvPr/>
        </p:nvSpPr>
        <p:spPr>
          <a:xfrm>
            <a:off x="4953000" y="3981450"/>
            <a:ext cx="142875" cy="114300"/>
          </a:xfrm>
          <a:prstGeom prst="rect">
            <a:avLst/>
          </a:prstGeom>
          <a:solidFill>
            <a:srgbClr val="D06B82"/>
          </a:solidFill>
          <a:ln w="0">
            <a:noFill/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2B76C9F8-AF7B-4D5F-81F2-F9FDF307B8CF}"/>
              </a:ext>
            </a:extLst>
          </p:cNvPr>
          <p:cNvSpPr>
            <a:spLocks noGrp="1"/>
          </p:cNvSpPr>
          <p:nvPr/>
        </p:nvSpPr>
        <p:spPr>
          <a:xfrm>
            <a:off x="1571625" y="1695450"/>
            <a:ext cx="1428750" cy="495300"/>
          </a:xfrm>
          <a:prstGeom prst="roundRect">
            <a:avLst>
              <a:gd name="adj" fmla="val 23077"/>
            </a:avLst>
          </a:prstGeom>
          <a:solidFill>
            <a:srgbClr val="DCEAF4"/>
          </a:solidFill>
          <a:ln w="10478">
            <a:solidFill>
              <a:srgbClr val="4F7A4D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4F7A4D"/>
                </a:solidFill>
              </a:defRPr>
            </a:pPr>
            <a:r>
              <a:rPr sz="1050" b="1">
                <a:solidFill>
                  <a:srgbClr val="4F7A4D"/>
                </a:solidFill>
              </a:rPr>
              <a:t>Médecin</a:t>
            </a:r>
          </a:p>
        </p:txBody>
      </p:sp>
      <p:sp>
        <p:nvSpPr>
          <p:cNvPr id="20" name="Connecteur droit 19">
            <a:extLst>
              <a:ext uri="{FF2B5EF4-FFF2-40B4-BE49-F238E27FC236}">
                <a16:creationId xmlns:a16="http://schemas.microsoft.com/office/drawing/2014/main" id="{BAC26C1B-B28E-49FA-960D-373EF57D7C51}"/>
              </a:ext>
            </a:extLst>
          </p:cNvPr>
          <p:cNvSpPr>
            <a:spLocks noGrp="1"/>
          </p:cNvSpPr>
          <p:nvPr/>
        </p:nvSpPr>
        <p:spPr>
          <a:xfrm>
            <a:off x="2286000" y="2190750"/>
            <a:ext cx="0" cy="266700"/>
          </a:xfrm>
          <a:prstGeom prst="line">
            <a:avLst/>
          </a:prstGeom>
          <a:noFill/>
          <a:ln w="11430">
            <a:solidFill>
              <a:srgbClr val="4F7A4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A3FC156-F4E6-4A77-BE70-9A6B4711C92D}"/>
              </a:ext>
            </a:extLst>
          </p:cNvPr>
          <p:cNvSpPr>
            <a:spLocks noGrp="1"/>
          </p:cNvSpPr>
          <p:nvPr/>
        </p:nvSpPr>
        <p:spPr>
          <a:xfrm>
            <a:off x="3238500" y="1695450"/>
            <a:ext cx="1428750" cy="495300"/>
          </a:xfrm>
          <a:prstGeom prst="roundRect">
            <a:avLst>
              <a:gd name="adj" fmla="val 23077"/>
            </a:avLst>
          </a:prstGeom>
          <a:solidFill>
            <a:srgbClr val="DCEAF4"/>
          </a:solidFill>
          <a:ln w="10478">
            <a:solidFill>
              <a:srgbClr val="365D8D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365D8D"/>
                </a:solidFill>
              </a:defRPr>
            </a:pPr>
            <a:r>
              <a:rPr sz="1050" b="1">
                <a:solidFill>
                  <a:srgbClr val="365D8D"/>
                </a:solidFill>
              </a:rPr>
              <a:t>Kinésithérapeute</a:t>
            </a:r>
          </a:p>
          <a:p>
            <a:pPr algn="ctr">
              <a:defRPr sz="1050" b="1">
                <a:solidFill>
                  <a:srgbClr val="365D8D"/>
                </a:solidFill>
              </a:defRPr>
            </a:pPr>
            <a:r>
              <a:rPr sz="1050" b="1">
                <a:solidFill>
                  <a:srgbClr val="365D8D"/>
                </a:solidFill>
              </a:rPr>
              <a:t>RPG i • TM i</a:t>
            </a:r>
          </a:p>
        </p:txBody>
      </p:sp>
      <p:sp>
        <p:nvSpPr>
          <p:cNvPr id="22" name="Connecteur droit 21">
            <a:extLst>
              <a:ext uri="{FF2B5EF4-FFF2-40B4-BE49-F238E27FC236}">
                <a16:creationId xmlns:a16="http://schemas.microsoft.com/office/drawing/2014/main" id="{64DC835B-85A0-4DE1-B496-A72BD581C599}"/>
              </a:ext>
            </a:extLst>
          </p:cNvPr>
          <p:cNvSpPr>
            <a:spLocks noGrp="1"/>
          </p:cNvSpPr>
          <p:nvPr/>
        </p:nvSpPr>
        <p:spPr>
          <a:xfrm>
            <a:off x="3952875" y="2190750"/>
            <a:ext cx="0" cy="381000"/>
          </a:xfrm>
          <a:prstGeom prst="line">
            <a:avLst/>
          </a:prstGeom>
          <a:noFill/>
          <a:ln w="11430">
            <a:solidFill>
              <a:srgbClr val="365D8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2E15178-6880-4F04-9A98-0CE91AA96650}"/>
              </a:ext>
            </a:extLst>
          </p:cNvPr>
          <p:cNvSpPr>
            <a:spLocks noGrp="1"/>
          </p:cNvSpPr>
          <p:nvPr/>
        </p:nvSpPr>
        <p:spPr>
          <a:xfrm>
            <a:off x="5286375" y="1695450"/>
            <a:ext cx="1428750" cy="495300"/>
          </a:xfrm>
          <a:prstGeom prst="roundRect">
            <a:avLst>
              <a:gd name="adj" fmla="val 23077"/>
            </a:avLst>
          </a:prstGeom>
          <a:solidFill>
            <a:srgbClr val="DCEAF4"/>
          </a:solidFill>
          <a:ln w="10478">
            <a:solidFill>
              <a:srgbClr val="84647E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84647E"/>
                </a:solidFill>
              </a:defRPr>
            </a:pPr>
            <a:r>
              <a:rPr sz="1050" b="1" dirty="0" err="1">
                <a:solidFill>
                  <a:srgbClr val="84647E"/>
                </a:solidFill>
              </a:rPr>
              <a:t>Psychologue</a:t>
            </a:r>
            <a:endParaRPr sz="1050" b="1" dirty="0">
              <a:solidFill>
                <a:srgbClr val="84647E"/>
              </a:solidFill>
            </a:endParaRPr>
          </a:p>
        </p:txBody>
      </p:sp>
      <p:sp>
        <p:nvSpPr>
          <p:cNvPr id="24" name="Connecteur droit 23">
            <a:extLst>
              <a:ext uri="{FF2B5EF4-FFF2-40B4-BE49-F238E27FC236}">
                <a16:creationId xmlns:a16="http://schemas.microsoft.com/office/drawing/2014/main" id="{84FC6CA9-934A-4D75-BAAF-06D6C35DAFA6}"/>
              </a:ext>
            </a:extLst>
          </p:cNvPr>
          <p:cNvSpPr>
            <a:spLocks noGrp="1"/>
          </p:cNvSpPr>
          <p:nvPr/>
        </p:nvSpPr>
        <p:spPr>
          <a:xfrm>
            <a:off x="6000750" y="2190750"/>
            <a:ext cx="0" cy="266700"/>
          </a:xfrm>
          <a:prstGeom prst="line">
            <a:avLst/>
          </a:prstGeom>
          <a:noFill/>
          <a:ln w="11430">
            <a:solidFill>
              <a:srgbClr val="84647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701E7315-D996-4492-B79B-052088AC62A2}"/>
              </a:ext>
            </a:extLst>
          </p:cNvPr>
          <p:cNvSpPr>
            <a:spLocks noGrp="1"/>
          </p:cNvSpPr>
          <p:nvPr/>
        </p:nvSpPr>
        <p:spPr>
          <a:xfrm>
            <a:off x="7000875" y="1695450"/>
            <a:ext cx="1428750" cy="495300"/>
          </a:xfrm>
          <a:prstGeom prst="roundRect">
            <a:avLst>
              <a:gd name="adj" fmla="val 23077"/>
            </a:avLst>
          </a:prstGeom>
          <a:solidFill>
            <a:srgbClr val="DCEAF4"/>
          </a:solidFill>
          <a:ln w="10478">
            <a:solidFill>
              <a:srgbClr val="A87535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A87535"/>
                </a:solidFill>
              </a:defRPr>
            </a:pPr>
            <a:r>
              <a:rPr sz="1050" b="1">
                <a:solidFill>
                  <a:srgbClr val="A87535"/>
                </a:solidFill>
              </a:rPr>
              <a:t>Diététicien</a:t>
            </a:r>
          </a:p>
        </p:txBody>
      </p:sp>
      <p:sp>
        <p:nvSpPr>
          <p:cNvPr id="26" name="Connecteur droit 25">
            <a:extLst>
              <a:ext uri="{FF2B5EF4-FFF2-40B4-BE49-F238E27FC236}">
                <a16:creationId xmlns:a16="http://schemas.microsoft.com/office/drawing/2014/main" id="{2703706A-C8B7-471A-93B9-47D1F14C6E67}"/>
              </a:ext>
            </a:extLst>
          </p:cNvPr>
          <p:cNvSpPr>
            <a:spLocks noGrp="1"/>
          </p:cNvSpPr>
          <p:nvPr/>
        </p:nvSpPr>
        <p:spPr>
          <a:xfrm>
            <a:off x="7715250" y="2190750"/>
            <a:ext cx="0" cy="381000"/>
          </a:xfrm>
          <a:prstGeom prst="line">
            <a:avLst/>
          </a:prstGeom>
          <a:noFill/>
          <a:ln w="11430">
            <a:solidFill>
              <a:srgbClr val="A87535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906E6BC2-06FF-4F10-BB5E-C246A33E3DAB}"/>
              </a:ext>
            </a:extLst>
          </p:cNvPr>
          <p:cNvSpPr>
            <a:spLocks noGrp="1"/>
          </p:cNvSpPr>
          <p:nvPr/>
        </p:nvSpPr>
        <p:spPr>
          <a:xfrm>
            <a:off x="8572500" y="1695450"/>
            <a:ext cx="1428750" cy="495300"/>
          </a:xfrm>
          <a:prstGeom prst="roundRect">
            <a:avLst>
              <a:gd name="adj" fmla="val 23077"/>
            </a:avLst>
          </a:prstGeom>
          <a:solidFill>
            <a:srgbClr val="DCEAF4"/>
          </a:solidFill>
          <a:ln w="10478">
            <a:solidFill>
              <a:srgbClr val="5E8652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5E8652"/>
                </a:solidFill>
              </a:defRPr>
            </a:pPr>
            <a:r>
              <a:rPr sz="1050" b="1">
                <a:solidFill>
                  <a:srgbClr val="5E8652"/>
                </a:solidFill>
              </a:rPr>
              <a:t>Activité physique</a:t>
            </a:r>
          </a:p>
          <a:p>
            <a:pPr algn="ctr">
              <a:defRPr sz="1050" b="1">
                <a:solidFill>
                  <a:srgbClr val="5E8652"/>
                </a:solidFill>
              </a:defRPr>
            </a:pPr>
            <a:r>
              <a:rPr sz="1050" b="1">
                <a:solidFill>
                  <a:srgbClr val="5E8652"/>
                </a:solidFill>
              </a:rPr>
              <a:t>et entourage</a:t>
            </a:r>
          </a:p>
        </p:txBody>
      </p:sp>
      <p:sp>
        <p:nvSpPr>
          <p:cNvPr id="28" name="Connecteur droit 27">
            <a:extLst>
              <a:ext uri="{FF2B5EF4-FFF2-40B4-BE49-F238E27FC236}">
                <a16:creationId xmlns:a16="http://schemas.microsoft.com/office/drawing/2014/main" id="{2FCDF2BC-4E66-4ADA-9EF6-3F02529F9879}"/>
              </a:ext>
            </a:extLst>
          </p:cNvPr>
          <p:cNvSpPr>
            <a:spLocks noGrp="1"/>
          </p:cNvSpPr>
          <p:nvPr/>
        </p:nvSpPr>
        <p:spPr>
          <a:xfrm>
            <a:off x="9286875" y="2190750"/>
            <a:ext cx="0" cy="266700"/>
          </a:xfrm>
          <a:prstGeom prst="line">
            <a:avLst/>
          </a:prstGeom>
          <a:noFill/>
          <a:ln w="11430">
            <a:solidFill>
              <a:srgbClr val="5E8652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Connecteur droit 28">
            <a:extLst>
              <a:ext uri="{FF2B5EF4-FFF2-40B4-BE49-F238E27FC236}">
                <a16:creationId xmlns:a16="http://schemas.microsoft.com/office/drawing/2014/main" id="{C9183A8D-24B2-41CB-9E25-96BCCAFC8155}"/>
              </a:ext>
            </a:extLst>
          </p:cNvPr>
          <p:cNvSpPr>
            <a:spLocks noGrp="1"/>
          </p:cNvSpPr>
          <p:nvPr/>
        </p:nvSpPr>
        <p:spPr>
          <a:xfrm>
            <a:off x="2162175" y="4762500"/>
            <a:ext cx="0" cy="228600"/>
          </a:xfrm>
          <a:prstGeom prst="line">
            <a:avLst/>
          </a:prstGeom>
          <a:noFill/>
          <a:ln w="11430">
            <a:solidFill>
              <a:srgbClr val="C99A4B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19DBDDEF-4246-46AE-AC17-058378838D82}"/>
              </a:ext>
            </a:extLst>
          </p:cNvPr>
          <p:cNvSpPr>
            <a:spLocks noGrp="1"/>
          </p:cNvSpPr>
          <p:nvPr/>
        </p:nvSpPr>
        <p:spPr>
          <a:xfrm>
            <a:off x="1571625" y="5010150"/>
            <a:ext cx="1181100" cy="323850"/>
          </a:xfrm>
          <a:prstGeom prst="roundRect">
            <a:avLst>
              <a:gd name="adj" fmla="val 35294"/>
            </a:avLst>
          </a:prstGeom>
          <a:solidFill>
            <a:srgbClr val="F5E7C5"/>
          </a:solidFill>
          <a:ln w="10478">
            <a:solidFill>
              <a:srgbClr val="C99A4B"/>
            </a:solidFill>
            <a:prstDash val="solid"/>
          </a:ln>
        </p:spPr>
        <p:txBody>
          <a:bodyPr anchor="ctr"/>
          <a:lstStyle/>
          <a:p>
            <a:pPr algn="ctr">
              <a:defRPr sz="863" b="1">
                <a:solidFill>
                  <a:srgbClr val="9B6F20"/>
                </a:solidFill>
              </a:defRPr>
            </a:pPr>
            <a:r>
              <a:rPr sz="863" b="1">
                <a:solidFill>
                  <a:srgbClr val="9B6F20"/>
                </a:solidFill>
              </a:rPr>
              <a:t>Pics de</a:t>
            </a:r>
          </a:p>
          <a:p>
            <a:pPr algn="ctr">
              <a:defRPr sz="863" b="1">
                <a:solidFill>
                  <a:srgbClr val="9B6F20"/>
                </a:solidFill>
              </a:defRPr>
            </a:pPr>
            <a:r>
              <a:rPr sz="863" b="1">
                <a:solidFill>
                  <a:srgbClr val="9B6F20"/>
                </a:solidFill>
              </a:rPr>
              <a:t>croissance</a:t>
            </a:r>
          </a:p>
        </p:txBody>
      </p:sp>
      <p:sp>
        <p:nvSpPr>
          <p:cNvPr id="31" name="Connecteur droit 30">
            <a:extLst>
              <a:ext uri="{FF2B5EF4-FFF2-40B4-BE49-F238E27FC236}">
                <a16:creationId xmlns:a16="http://schemas.microsoft.com/office/drawing/2014/main" id="{F307BA6C-6C23-437D-AEFB-1C6385D5F2AB}"/>
              </a:ext>
            </a:extLst>
          </p:cNvPr>
          <p:cNvSpPr>
            <a:spLocks noGrp="1"/>
          </p:cNvSpPr>
          <p:nvPr/>
        </p:nvSpPr>
        <p:spPr>
          <a:xfrm>
            <a:off x="3590925" y="4591050"/>
            <a:ext cx="0" cy="400050"/>
          </a:xfrm>
          <a:prstGeom prst="line">
            <a:avLst/>
          </a:prstGeom>
          <a:noFill/>
          <a:ln w="11430">
            <a:solidFill>
              <a:srgbClr val="D893A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C3838663-2E14-43CB-A7AE-CDA136900348}"/>
              </a:ext>
            </a:extLst>
          </p:cNvPr>
          <p:cNvSpPr>
            <a:spLocks noGrp="1"/>
          </p:cNvSpPr>
          <p:nvPr/>
        </p:nvSpPr>
        <p:spPr>
          <a:xfrm>
            <a:off x="3000375" y="5010150"/>
            <a:ext cx="1181100" cy="323850"/>
          </a:xfrm>
          <a:prstGeom prst="roundRect">
            <a:avLst>
              <a:gd name="adj" fmla="val 35294"/>
            </a:avLst>
          </a:prstGeom>
          <a:solidFill>
            <a:srgbClr val="F9E9ED"/>
          </a:solidFill>
          <a:ln w="10478">
            <a:solidFill>
              <a:srgbClr val="D893A3"/>
            </a:solidFill>
            <a:prstDash val="solid"/>
          </a:ln>
        </p:spPr>
        <p:txBody>
          <a:bodyPr anchor="ctr"/>
          <a:lstStyle/>
          <a:p>
            <a:pPr algn="ctr">
              <a:defRPr sz="863" b="1">
                <a:solidFill>
                  <a:srgbClr val="A84F63"/>
                </a:solidFill>
              </a:defRPr>
            </a:pPr>
            <a:r>
              <a:rPr sz="863" b="1">
                <a:solidFill>
                  <a:srgbClr val="A84F63"/>
                </a:solidFill>
              </a:rPr>
              <a:t>Infection</a:t>
            </a:r>
          </a:p>
        </p:txBody>
      </p:sp>
      <p:sp>
        <p:nvSpPr>
          <p:cNvPr id="33" name="Connecteur droit 32">
            <a:extLst>
              <a:ext uri="{FF2B5EF4-FFF2-40B4-BE49-F238E27FC236}">
                <a16:creationId xmlns:a16="http://schemas.microsoft.com/office/drawing/2014/main" id="{5003A1EB-7159-44F9-B67F-DBEE152B2CA3}"/>
              </a:ext>
            </a:extLst>
          </p:cNvPr>
          <p:cNvSpPr>
            <a:spLocks noGrp="1"/>
          </p:cNvSpPr>
          <p:nvPr/>
        </p:nvSpPr>
        <p:spPr>
          <a:xfrm>
            <a:off x="5019675" y="4762500"/>
            <a:ext cx="0" cy="228600"/>
          </a:xfrm>
          <a:prstGeom prst="line">
            <a:avLst/>
          </a:prstGeom>
          <a:noFill/>
          <a:ln w="11430">
            <a:solidFill>
              <a:srgbClr val="D893A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1BAE4F45-0FB6-4B04-9DDD-A51D7B1797F2}"/>
              </a:ext>
            </a:extLst>
          </p:cNvPr>
          <p:cNvSpPr>
            <a:spLocks noGrp="1"/>
          </p:cNvSpPr>
          <p:nvPr/>
        </p:nvSpPr>
        <p:spPr>
          <a:xfrm>
            <a:off x="4429125" y="5010150"/>
            <a:ext cx="1181100" cy="323850"/>
          </a:xfrm>
          <a:prstGeom prst="roundRect">
            <a:avLst>
              <a:gd name="adj" fmla="val 35294"/>
            </a:avLst>
          </a:prstGeom>
          <a:solidFill>
            <a:srgbClr val="F9E9ED"/>
          </a:solidFill>
          <a:ln w="10478">
            <a:solidFill>
              <a:srgbClr val="D893A3"/>
            </a:solidFill>
            <a:prstDash val="solid"/>
          </a:ln>
        </p:spPr>
        <p:txBody>
          <a:bodyPr anchor="ctr"/>
          <a:lstStyle/>
          <a:p>
            <a:pPr algn="ctr">
              <a:defRPr sz="863" b="1">
                <a:solidFill>
                  <a:srgbClr val="A84F63"/>
                </a:solidFill>
              </a:defRPr>
            </a:pPr>
            <a:r>
              <a:rPr sz="863" b="1">
                <a:solidFill>
                  <a:srgbClr val="A84F63"/>
                </a:solidFill>
              </a:rPr>
              <a:t>Micro-</a:t>
            </a:r>
          </a:p>
          <a:p>
            <a:pPr algn="ctr">
              <a:defRPr sz="863" b="1">
                <a:solidFill>
                  <a:srgbClr val="A84F63"/>
                </a:solidFill>
              </a:defRPr>
            </a:pPr>
            <a:r>
              <a:rPr sz="863" b="1">
                <a:solidFill>
                  <a:srgbClr val="A84F63"/>
                </a:solidFill>
              </a:rPr>
              <a:t>traumatismes</a:t>
            </a:r>
          </a:p>
        </p:txBody>
      </p:sp>
      <p:sp>
        <p:nvSpPr>
          <p:cNvPr id="35" name="Connecteur droit 34">
            <a:extLst>
              <a:ext uri="{FF2B5EF4-FFF2-40B4-BE49-F238E27FC236}">
                <a16:creationId xmlns:a16="http://schemas.microsoft.com/office/drawing/2014/main" id="{3B1268D8-121C-4470-AE95-F925A8F33CDA}"/>
              </a:ext>
            </a:extLst>
          </p:cNvPr>
          <p:cNvSpPr>
            <a:spLocks noGrp="1"/>
          </p:cNvSpPr>
          <p:nvPr/>
        </p:nvSpPr>
        <p:spPr>
          <a:xfrm>
            <a:off x="6448425" y="4591050"/>
            <a:ext cx="0" cy="400050"/>
          </a:xfrm>
          <a:prstGeom prst="line">
            <a:avLst/>
          </a:prstGeom>
          <a:noFill/>
          <a:ln w="11430">
            <a:solidFill>
              <a:srgbClr val="D893A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C388E0EF-6B4C-4B84-81E6-17336DA74272}"/>
              </a:ext>
            </a:extLst>
          </p:cNvPr>
          <p:cNvSpPr>
            <a:spLocks noGrp="1"/>
          </p:cNvSpPr>
          <p:nvPr/>
        </p:nvSpPr>
        <p:spPr>
          <a:xfrm>
            <a:off x="5857875" y="5010150"/>
            <a:ext cx="1181100" cy="323850"/>
          </a:xfrm>
          <a:prstGeom prst="roundRect">
            <a:avLst>
              <a:gd name="adj" fmla="val 35294"/>
            </a:avLst>
          </a:prstGeom>
          <a:solidFill>
            <a:srgbClr val="F9E9ED"/>
          </a:solidFill>
          <a:ln w="10478">
            <a:solidFill>
              <a:srgbClr val="D893A3"/>
            </a:solidFill>
            <a:prstDash val="solid"/>
          </a:ln>
        </p:spPr>
        <p:txBody>
          <a:bodyPr anchor="ctr"/>
          <a:lstStyle/>
          <a:p>
            <a:pPr algn="ctr">
              <a:defRPr sz="863" b="1">
                <a:solidFill>
                  <a:srgbClr val="A84F63"/>
                </a:solidFill>
              </a:defRPr>
            </a:pPr>
            <a:r>
              <a:rPr sz="863" b="1">
                <a:solidFill>
                  <a:srgbClr val="A84F63"/>
                </a:solidFill>
              </a:rPr>
              <a:t>Traumatisme</a:t>
            </a:r>
          </a:p>
        </p:txBody>
      </p:sp>
      <p:sp>
        <p:nvSpPr>
          <p:cNvPr id="37" name="Connecteur droit 36">
            <a:extLst>
              <a:ext uri="{FF2B5EF4-FFF2-40B4-BE49-F238E27FC236}">
                <a16:creationId xmlns:a16="http://schemas.microsoft.com/office/drawing/2014/main" id="{0BA9A64C-2E08-4131-8761-212B2FE42870}"/>
              </a:ext>
            </a:extLst>
          </p:cNvPr>
          <p:cNvSpPr>
            <a:spLocks noGrp="1"/>
          </p:cNvSpPr>
          <p:nvPr/>
        </p:nvSpPr>
        <p:spPr>
          <a:xfrm>
            <a:off x="7877175" y="4762500"/>
            <a:ext cx="0" cy="228600"/>
          </a:xfrm>
          <a:prstGeom prst="line">
            <a:avLst/>
          </a:prstGeom>
          <a:noFill/>
          <a:ln w="11430">
            <a:solidFill>
              <a:srgbClr val="D893A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B6029E5F-9D6C-4CE8-89F3-E4514199761C}"/>
              </a:ext>
            </a:extLst>
          </p:cNvPr>
          <p:cNvSpPr>
            <a:spLocks noGrp="1"/>
          </p:cNvSpPr>
          <p:nvPr/>
        </p:nvSpPr>
        <p:spPr>
          <a:xfrm>
            <a:off x="7286625" y="5010150"/>
            <a:ext cx="1181100" cy="323850"/>
          </a:xfrm>
          <a:prstGeom prst="roundRect">
            <a:avLst>
              <a:gd name="adj" fmla="val 35294"/>
            </a:avLst>
          </a:prstGeom>
          <a:solidFill>
            <a:srgbClr val="F9E9ED"/>
          </a:solidFill>
          <a:ln w="10478">
            <a:solidFill>
              <a:srgbClr val="D893A3"/>
            </a:solidFill>
            <a:prstDash val="solid"/>
          </a:ln>
        </p:spPr>
        <p:txBody>
          <a:bodyPr anchor="ctr"/>
          <a:lstStyle/>
          <a:p>
            <a:pPr algn="ctr">
              <a:defRPr sz="863" b="1">
                <a:solidFill>
                  <a:srgbClr val="A84F63"/>
                </a:solidFill>
              </a:defRPr>
            </a:pPr>
            <a:r>
              <a:rPr sz="863" b="1">
                <a:solidFill>
                  <a:srgbClr val="A84F63"/>
                </a:solidFill>
              </a:rPr>
              <a:t>Stress psycho-</a:t>
            </a:r>
          </a:p>
          <a:p>
            <a:pPr algn="ctr">
              <a:defRPr sz="863" b="1">
                <a:solidFill>
                  <a:srgbClr val="A84F63"/>
                </a:solidFill>
              </a:defRPr>
            </a:pPr>
            <a:r>
              <a:rPr sz="863" b="1">
                <a:solidFill>
                  <a:srgbClr val="A84F63"/>
                </a:solidFill>
              </a:rPr>
              <a:t>émotionnel</a:t>
            </a:r>
          </a:p>
        </p:txBody>
      </p:sp>
      <p:sp>
        <p:nvSpPr>
          <p:cNvPr id="39" name="Connecteur droit 38">
            <a:extLst>
              <a:ext uri="{FF2B5EF4-FFF2-40B4-BE49-F238E27FC236}">
                <a16:creationId xmlns:a16="http://schemas.microsoft.com/office/drawing/2014/main" id="{11C08F3C-09E3-477C-811B-56031F255BC6}"/>
              </a:ext>
            </a:extLst>
          </p:cNvPr>
          <p:cNvSpPr>
            <a:spLocks noGrp="1"/>
          </p:cNvSpPr>
          <p:nvPr/>
        </p:nvSpPr>
        <p:spPr>
          <a:xfrm>
            <a:off x="9305925" y="4591050"/>
            <a:ext cx="0" cy="400050"/>
          </a:xfrm>
          <a:prstGeom prst="line">
            <a:avLst/>
          </a:prstGeom>
          <a:noFill/>
          <a:ln w="11430">
            <a:solidFill>
              <a:srgbClr val="D893A3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F72AEC5D-995F-4175-B23D-36EDE0C39530}"/>
              </a:ext>
            </a:extLst>
          </p:cNvPr>
          <p:cNvSpPr>
            <a:spLocks noGrp="1"/>
          </p:cNvSpPr>
          <p:nvPr/>
        </p:nvSpPr>
        <p:spPr>
          <a:xfrm>
            <a:off x="8715375" y="5010150"/>
            <a:ext cx="1181100" cy="323850"/>
          </a:xfrm>
          <a:prstGeom prst="roundRect">
            <a:avLst>
              <a:gd name="adj" fmla="val 35294"/>
            </a:avLst>
          </a:prstGeom>
          <a:solidFill>
            <a:srgbClr val="F9E9ED"/>
          </a:solidFill>
          <a:ln w="10478">
            <a:solidFill>
              <a:srgbClr val="D893A3"/>
            </a:solidFill>
            <a:prstDash val="solid"/>
          </a:ln>
        </p:spPr>
        <p:txBody>
          <a:bodyPr anchor="ctr"/>
          <a:lstStyle/>
          <a:p>
            <a:pPr algn="ctr">
              <a:defRPr sz="863" b="1">
                <a:solidFill>
                  <a:srgbClr val="A84F63"/>
                </a:solidFill>
              </a:defRPr>
            </a:pPr>
            <a:r>
              <a:rPr sz="863" b="1">
                <a:solidFill>
                  <a:srgbClr val="A84F63"/>
                </a:solidFill>
              </a:rPr>
              <a:t>Exposition</a:t>
            </a:r>
          </a:p>
          <a:p>
            <a:pPr algn="ctr">
              <a:defRPr sz="863" b="1">
                <a:solidFill>
                  <a:srgbClr val="A84F63"/>
                </a:solidFill>
              </a:defRPr>
            </a:pPr>
            <a:r>
              <a:rPr sz="863" b="1">
                <a:solidFill>
                  <a:srgbClr val="A84F63"/>
                </a:solidFill>
              </a:rPr>
              <a:t>toxique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31391A5-EEB5-40F9-BD60-8F0CB96A778F}"/>
              </a:ext>
            </a:extLst>
          </p:cNvPr>
          <p:cNvSpPr>
            <a:spLocks noGrp="1"/>
          </p:cNvSpPr>
          <p:nvPr/>
        </p:nvSpPr>
        <p:spPr>
          <a:xfrm>
            <a:off x="1809750" y="5638800"/>
            <a:ext cx="8572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334E42"/>
                </a:solidFill>
              </a:defRPr>
            </a:pPr>
            <a:r>
              <a:rPr sz="1200" b="1">
                <a:solidFill>
                  <a:srgbClr val="334E42"/>
                </a:solidFill>
              </a:rPr>
              <a:t>Le patient reste l’acteur central : les professionnels coordonnent leurs interventions selon les besoins et les différentes étapes de sa trajectoire.</a:t>
            </a:r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769EDA92-6C91-4436-82B0-CE3815B1D947}"/>
              </a:ext>
            </a:extLst>
          </p:cNvPr>
          <p:cNvSpPr>
            <a:spLocks noGrp="1"/>
          </p:cNvSpPr>
          <p:nvPr/>
        </p:nvSpPr>
        <p:spPr>
          <a:xfrm>
            <a:off x="1809750" y="6219825"/>
            <a:ext cx="8572500" cy="400050"/>
          </a:xfrm>
          <a:prstGeom prst="roundRect">
            <a:avLst>
              <a:gd name="adj" fmla="val 28571"/>
            </a:avLst>
          </a:prstGeom>
          <a:solidFill>
            <a:srgbClr val="5E8652"/>
          </a:solidFill>
          <a:ln w="10478">
            <a:solidFill>
              <a:srgbClr val="5E8652"/>
            </a:solidFill>
            <a:prstDash val="solid"/>
          </a:ln>
        </p:spPr>
        <p:txBody>
          <a:bodyPr anchor="ctr"/>
          <a:lstStyle/>
          <a:p>
            <a:pPr algn="ctr">
              <a:defRPr sz="1065" b="1">
                <a:solidFill>
                  <a:srgbClr val="FFFFFF"/>
                </a:solidFill>
              </a:defRPr>
            </a:pPr>
            <a:r>
              <a:rPr sz="1065" b="1">
                <a:solidFill>
                  <a:srgbClr val="FFFFFF"/>
                </a:solidFill>
              </a:rPr>
              <a:t>RPG i et TM i s’inscrivent dans UNE PRISE EN CHARGE COLLECTIVE • SYSTÉMIQUE • DANS LE TEMPS</a:t>
            </a:r>
          </a:p>
        </p:txBody>
      </p:sp>
    </p:spTree>
    <p:extLst>
      <p:ext uri="{BB962C8B-B14F-4D97-AF65-F5344CB8AC3E}">
        <p14:creationId xmlns:p14="http://schemas.microsoft.com/office/powerpoint/2010/main" val="1042107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20FA09E-DB85-B274-24C8-26B66A241C88}"/>
              </a:ext>
            </a:extLst>
          </p:cNvPr>
          <p:cNvSpPr/>
          <p:nvPr/>
        </p:nvSpPr>
        <p:spPr>
          <a:xfrm>
            <a:off x="0" y="7220"/>
            <a:ext cx="12192000" cy="685653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rgbClr val="EFF3E2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EFF3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6200" y="1465"/>
            <a:ext cx="1000125" cy="109244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938FA6C-C338-4112-8143-7CE592889483}"/>
              </a:ext>
            </a:extLst>
          </p:cNvPr>
          <p:cNvSpPr>
            <a:spLocks noGrp="1"/>
          </p:cNvSpPr>
          <p:nvPr/>
        </p:nvSpPr>
        <p:spPr>
          <a:xfrm>
            <a:off x="1447800" y="190500"/>
            <a:ext cx="10553700" cy="857250"/>
          </a:xfrm>
          <a:prstGeom prst="rect">
            <a:avLst/>
          </a:prstGeom>
          <a:noFill/>
          <a:ln w="10478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D54D67-9394-44C5-8221-D3B0D5F397DA}"/>
              </a:ext>
            </a:extLst>
          </p:cNvPr>
          <p:cNvSpPr>
            <a:spLocks noGrp="1"/>
          </p:cNvSpPr>
          <p:nvPr/>
        </p:nvSpPr>
        <p:spPr>
          <a:xfrm>
            <a:off x="1809750" y="409575"/>
            <a:ext cx="9810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325" b="1">
                <a:solidFill>
                  <a:srgbClr val="111111"/>
                </a:solidFill>
              </a:defRPr>
            </a:pPr>
            <a:r>
              <a:rPr sz="2325" b="1">
                <a:solidFill>
                  <a:srgbClr val="111111"/>
                </a:solidFill>
              </a:rPr>
              <a:t>Et pour m’assister… et parfois bien plus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2C3091-2E32-4280-9221-89C300E06774}"/>
              </a:ext>
            </a:extLst>
          </p:cNvPr>
          <p:cNvSpPr>
            <a:spLocks noGrp="1"/>
          </p:cNvSpPr>
          <p:nvPr/>
        </p:nvSpPr>
        <p:spPr>
          <a:xfrm>
            <a:off x="2190750" y="1200150"/>
            <a:ext cx="781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 i="1">
                <a:solidFill>
                  <a:srgbClr val="334E42"/>
                </a:solidFill>
              </a:defRPr>
            </a:pPr>
            <a:r>
              <a:rPr sz="1350" b="1" i="1">
                <a:solidFill>
                  <a:srgbClr val="334E42"/>
                </a:solidFill>
              </a:rPr>
              <a:t>Une équipe complémentaire, engagée dans la pratique et la transmission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30AA565-0C27-4779-A4C3-42F4CF114CBD}"/>
              </a:ext>
            </a:extLst>
          </p:cNvPr>
          <p:cNvSpPr>
            <a:spLocks noGrp="1"/>
          </p:cNvSpPr>
          <p:nvPr/>
        </p:nvSpPr>
        <p:spPr>
          <a:xfrm>
            <a:off x="1476375" y="1733550"/>
            <a:ext cx="2381250" cy="28194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1430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4"/>
          <a:srcRect t="9866" b="9866"/>
          <a:stretch>
            <a:fillRect/>
          </a:stretch>
        </p:blipFill>
        <p:spPr>
          <a:xfrm>
            <a:off x="1666875" y="1885950"/>
            <a:ext cx="2000250" cy="2143125"/>
          </a:xfrm>
          <a:prstGeom prst="rect">
            <a:avLst/>
          </a:prstGeom>
        </p:spPr>
      </p:pic>
      <p:sp>
        <p:nvSpPr>
          <p:cNvPr id="7" name="Connecteur droit 6">
            <a:extLst>
              <a:ext uri="{FF2B5EF4-FFF2-40B4-BE49-F238E27FC236}">
                <a16:creationId xmlns:a16="http://schemas.microsoft.com/office/drawing/2014/main" id="{E30084E4-0159-4C6E-8CE6-3F40D3A23244}"/>
              </a:ext>
            </a:extLst>
          </p:cNvPr>
          <p:cNvSpPr>
            <a:spLocks noGrp="1"/>
          </p:cNvSpPr>
          <p:nvPr/>
        </p:nvSpPr>
        <p:spPr>
          <a:xfrm>
            <a:off x="1838325" y="4210050"/>
            <a:ext cx="1657350" cy="0"/>
          </a:xfrm>
          <a:prstGeom prst="line">
            <a:avLst/>
          </a:prstGeom>
          <a:noFill/>
          <a:ln w="21908">
            <a:solidFill>
              <a:srgbClr val="365D8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43618F-BFF2-414A-88E1-45157A348298}"/>
              </a:ext>
            </a:extLst>
          </p:cNvPr>
          <p:cNvSpPr>
            <a:spLocks noGrp="1"/>
          </p:cNvSpPr>
          <p:nvPr/>
        </p:nvSpPr>
        <p:spPr>
          <a:xfrm>
            <a:off x="1552575" y="4248150"/>
            <a:ext cx="2228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365D8D"/>
                </a:solidFill>
              </a:defRPr>
            </a:pPr>
            <a:r>
              <a:rPr sz="1500" b="1">
                <a:solidFill>
                  <a:srgbClr val="365D8D"/>
                </a:solidFill>
              </a:rPr>
              <a:t>Anthony Ferriol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1F70F0-4944-4CD6-A171-FDB9D8F3C5A0}"/>
              </a:ext>
            </a:extLst>
          </p:cNvPr>
          <p:cNvSpPr>
            <a:spLocks noGrp="1"/>
          </p:cNvSpPr>
          <p:nvPr/>
        </p:nvSpPr>
        <p:spPr>
          <a:xfrm>
            <a:off x="1504950" y="4667250"/>
            <a:ext cx="2324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88" b="1">
                <a:solidFill>
                  <a:srgbClr val="334E42"/>
                </a:solidFill>
              </a:defRPr>
            </a:pPr>
            <a:r>
              <a:rPr sz="1088" b="1">
                <a:solidFill>
                  <a:srgbClr val="334E42"/>
                </a:solidFill>
              </a:rPr>
              <a:t>Présent lors de presque tous les week-ends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E5D758-830D-48BE-BBC6-FC5F81BEB0A9}"/>
              </a:ext>
            </a:extLst>
          </p:cNvPr>
          <p:cNvSpPr>
            <a:spLocks noGrp="1"/>
          </p:cNvSpPr>
          <p:nvPr/>
        </p:nvSpPr>
        <p:spPr>
          <a:xfrm>
            <a:off x="1504950" y="5095875"/>
            <a:ext cx="23241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Kinésithérapeute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RPG • RPG i • TM i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Maîtrise en ostéopathie structurelle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1E1E9A-7F1A-4187-B908-DEA02829B06D}"/>
              </a:ext>
            </a:extLst>
          </p:cNvPr>
          <p:cNvSpPr>
            <a:spLocks noGrp="1"/>
          </p:cNvSpPr>
          <p:nvPr/>
        </p:nvSpPr>
        <p:spPr>
          <a:xfrm>
            <a:off x="4524375" y="1733550"/>
            <a:ext cx="2381250" cy="28194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1430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5"/>
          <a:srcRect t="9821" b="9821"/>
          <a:stretch>
            <a:fillRect/>
          </a:stretch>
        </p:blipFill>
        <p:spPr>
          <a:xfrm>
            <a:off x="4714875" y="1885950"/>
            <a:ext cx="2000250" cy="2143125"/>
          </a:xfrm>
          <a:prstGeom prst="rect">
            <a:avLst/>
          </a:prstGeom>
        </p:spPr>
      </p:pic>
      <p:sp>
        <p:nvSpPr>
          <p:cNvPr id="13" name="Connecteur droit 12">
            <a:extLst>
              <a:ext uri="{FF2B5EF4-FFF2-40B4-BE49-F238E27FC236}">
                <a16:creationId xmlns:a16="http://schemas.microsoft.com/office/drawing/2014/main" id="{B6FC020E-3069-48B6-AD7F-926662430F24}"/>
              </a:ext>
            </a:extLst>
          </p:cNvPr>
          <p:cNvSpPr>
            <a:spLocks noGrp="1"/>
          </p:cNvSpPr>
          <p:nvPr/>
        </p:nvSpPr>
        <p:spPr>
          <a:xfrm>
            <a:off x="4886325" y="4210050"/>
            <a:ext cx="1657350" cy="0"/>
          </a:xfrm>
          <a:prstGeom prst="line">
            <a:avLst/>
          </a:prstGeom>
          <a:noFill/>
          <a:ln w="21908">
            <a:solidFill>
              <a:srgbClr val="A87535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F453F8-665E-4613-938A-D0C7A5B94968}"/>
              </a:ext>
            </a:extLst>
          </p:cNvPr>
          <p:cNvSpPr>
            <a:spLocks noGrp="1"/>
          </p:cNvSpPr>
          <p:nvPr/>
        </p:nvSpPr>
        <p:spPr>
          <a:xfrm>
            <a:off x="4600575" y="4248150"/>
            <a:ext cx="2228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A87535"/>
                </a:solidFill>
              </a:defRPr>
            </a:pPr>
            <a:r>
              <a:rPr sz="1500" b="1">
                <a:solidFill>
                  <a:srgbClr val="A87535"/>
                </a:solidFill>
              </a:rPr>
              <a:t>Angeline Wartigue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481BA6-2831-4823-AF93-7F6A42FF755D}"/>
              </a:ext>
            </a:extLst>
          </p:cNvPr>
          <p:cNvSpPr>
            <a:spLocks noGrp="1"/>
          </p:cNvSpPr>
          <p:nvPr/>
        </p:nvSpPr>
        <p:spPr>
          <a:xfrm>
            <a:off x="4552950" y="4667250"/>
            <a:ext cx="2324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88" b="1">
                <a:solidFill>
                  <a:srgbClr val="334E42"/>
                </a:solidFill>
              </a:defRPr>
            </a:pPr>
            <a:r>
              <a:rPr sz="1088" b="1">
                <a:solidFill>
                  <a:srgbClr val="334E42"/>
                </a:solidFill>
              </a:rPr>
              <a:t>Principalement en viscéral et crânien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89E2D8-F4C2-403A-ADC2-DA84A0E44ADF}"/>
              </a:ext>
            </a:extLst>
          </p:cNvPr>
          <p:cNvSpPr>
            <a:spLocks noGrp="1"/>
          </p:cNvSpPr>
          <p:nvPr/>
        </p:nvSpPr>
        <p:spPr>
          <a:xfrm>
            <a:off x="4552950" y="5095875"/>
            <a:ext cx="23241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Kinésithérapeute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Ostéopathie CREDO • approche tissulaire P. Tricot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RPG • RPG i • TM i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5664DC8-EB8A-4DC1-B98F-0F7C5AC67DBB}"/>
              </a:ext>
            </a:extLst>
          </p:cNvPr>
          <p:cNvSpPr>
            <a:spLocks noGrp="1"/>
          </p:cNvSpPr>
          <p:nvPr/>
        </p:nvSpPr>
        <p:spPr>
          <a:xfrm>
            <a:off x="7572375" y="1733550"/>
            <a:ext cx="2381250" cy="28194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1430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41" name="Image 40"/>
          <p:cNvPicPr>
            <a:picLocks noChangeAspect="1"/>
          </p:cNvPicPr>
          <p:nvPr/>
        </p:nvPicPr>
        <p:blipFill>
          <a:blip r:embed="rId6"/>
          <a:srcRect t="14370" b="14370"/>
          <a:stretch>
            <a:fillRect/>
          </a:stretch>
        </p:blipFill>
        <p:spPr>
          <a:xfrm>
            <a:off x="7762875" y="1885950"/>
            <a:ext cx="2000250" cy="2143125"/>
          </a:xfrm>
          <a:prstGeom prst="rect">
            <a:avLst/>
          </a:prstGeom>
        </p:spPr>
      </p:pic>
      <p:sp>
        <p:nvSpPr>
          <p:cNvPr id="19" name="Connecteur droit 18">
            <a:extLst>
              <a:ext uri="{FF2B5EF4-FFF2-40B4-BE49-F238E27FC236}">
                <a16:creationId xmlns:a16="http://schemas.microsoft.com/office/drawing/2014/main" id="{8E5334C7-4D72-446A-AD35-80AECD7E3925}"/>
              </a:ext>
            </a:extLst>
          </p:cNvPr>
          <p:cNvSpPr>
            <a:spLocks noGrp="1"/>
          </p:cNvSpPr>
          <p:nvPr/>
        </p:nvSpPr>
        <p:spPr>
          <a:xfrm>
            <a:off x="7934325" y="4210050"/>
            <a:ext cx="1657350" cy="0"/>
          </a:xfrm>
          <a:prstGeom prst="line">
            <a:avLst/>
          </a:prstGeom>
          <a:noFill/>
          <a:ln w="21908">
            <a:solidFill>
              <a:srgbClr val="5E8652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A9B312-ACDB-4EF5-ABB9-AA5CF2A33E85}"/>
              </a:ext>
            </a:extLst>
          </p:cNvPr>
          <p:cNvSpPr>
            <a:spLocks noGrp="1"/>
          </p:cNvSpPr>
          <p:nvPr/>
        </p:nvSpPr>
        <p:spPr>
          <a:xfrm>
            <a:off x="7648575" y="4248150"/>
            <a:ext cx="2228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5E8652"/>
                </a:solidFill>
              </a:defRPr>
            </a:pPr>
            <a:r>
              <a:rPr sz="1500" b="1">
                <a:solidFill>
                  <a:srgbClr val="5E8652"/>
                </a:solidFill>
              </a:rPr>
              <a:t>Hubert Mugnier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36F0F41-E46A-4C19-8A28-D4715C826464}"/>
              </a:ext>
            </a:extLst>
          </p:cNvPr>
          <p:cNvSpPr>
            <a:spLocks noGrp="1"/>
          </p:cNvSpPr>
          <p:nvPr/>
        </p:nvSpPr>
        <p:spPr>
          <a:xfrm>
            <a:off x="7600950" y="4667250"/>
            <a:ext cx="2324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88" b="1">
                <a:solidFill>
                  <a:srgbClr val="334E42"/>
                </a:solidFill>
              </a:defRPr>
            </a:pPr>
            <a:r>
              <a:rPr sz="1088" b="1">
                <a:solidFill>
                  <a:srgbClr val="334E42"/>
                </a:solidFill>
              </a:rPr>
              <a:t>Formateur RPG de base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3AA52EC-56FC-4235-8BF3-19CD06DB1778}"/>
              </a:ext>
            </a:extLst>
          </p:cNvPr>
          <p:cNvSpPr>
            <a:spLocks noGrp="1"/>
          </p:cNvSpPr>
          <p:nvPr/>
        </p:nvSpPr>
        <p:spPr>
          <a:xfrm>
            <a:off x="7600950" y="5095875"/>
            <a:ext cx="23241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Kinésithérapeute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RPG • RPG i • TM i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Maîtrise en ostéopathie structurelle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Formateur « appareil manducateur » en RPG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531098-8E9D-43B7-BEC1-F59A7E644612}"/>
              </a:ext>
            </a:extLst>
          </p:cNvPr>
          <p:cNvSpPr>
            <a:spLocks noGrp="1"/>
          </p:cNvSpPr>
          <p:nvPr/>
        </p:nvSpPr>
        <p:spPr>
          <a:xfrm>
            <a:off x="2143125" y="6238875"/>
            <a:ext cx="7905750" cy="381000"/>
          </a:xfrm>
          <a:prstGeom prst="roundRect">
            <a:avLst>
              <a:gd name="adj" fmla="val 30000"/>
            </a:avLst>
          </a:prstGeom>
          <a:solidFill>
            <a:srgbClr val="5E8652"/>
          </a:solidFill>
          <a:ln w="10478">
            <a:solidFill>
              <a:srgbClr val="5E8652"/>
            </a:solidFill>
            <a:prstDash val="solid"/>
          </a:ln>
        </p:spPr>
        <p:txBody>
          <a:bodyPr anchor="ctr"/>
          <a:lstStyle/>
          <a:p>
            <a:pPr algn="ctr">
              <a:defRPr sz="1163" b="1">
                <a:solidFill>
                  <a:srgbClr val="FFFFFF"/>
                </a:solidFill>
              </a:defRPr>
            </a:pPr>
            <a:r>
              <a:rPr sz="1163" b="1">
                <a:solidFill>
                  <a:srgbClr val="FFFFFF"/>
                </a:solidFill>
              </a:rPr>
              <a:t>Trois parcours complémentaires • Une même exigence clinique • Le plaisir de transmettre ensemble</a:t>
            </a:r>
          </a:p>
        </p:txBody>
      </p:sp>
    </p:spTree>
    <p:extLst>
      <p:ext uri="{BB962C8B-B14F-4D97-AF65-F5344CB8AC3E}">
        <p14:creationId xmlns:p14="http://schemas.microsoft.com/office/powerpoint/2010/main" val="74942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3B60CCC-55E6-0638-2800-932E5A2A4EA8}"/>
              </a:ext>
            </a:extLst>
          </p:cNvPr>
          <p:cNvSpPr/>
          <p:nvPr/>
        </p:nvSpPr>
        <p:spPr>
          <a:xfrm>
            <a:off x="0" y="0"/>
            <a:ext cx="12192000" cy="685653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rgbClr val="EFF3E2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EFF3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6200" y="1465"/>
            <a:ext cx="1000125" cy="109244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8CF3C65-39D2-496E-8251-8ABB0EF3966A}"/>
              </a:ext>
            </a:extLst>
          </p:cNvPr>
          <p:cNvSpPr>
            <a:spLocks noGrp="1"/>
          </p:cNvSpPr>
          <p:nvPr/>
        </p:nvSpPr>
        <p:spPr>
          <a:xfrm>
            <a:off x="1447800" y="190500"/>
            <a:ext cx="10553700" cy="857250"/>
          </a:xfrm>
          <a:prstGeom prst="rect">
            <a:avLst/>
          </a:prstGeom>
          <a:noFill/>
          <a:ln w="10478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503124A-0181-4868-92BA-6C3F0EBE42A5}"/>
              </a:ext>
            </a:extLst>
          </p:cNvPr>
          <p:cNvSpPr>
            <a:spLocks noGrp="1"/>
          </p:cNvSpPr>
          <p:nvPr/>
        </p:nvSpPr>
        <p:spPr>
          <a:xfrm>
            <a:off x="1714500" y="381000"/>
            <a:ext cx="99060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75" b="1">
                <a:solidFill>
                  <a:srgbClr val="111111"/>
                </a:solidFill>
              </a:defRPr>
            </a:pPr>
            <a:r>
              <a:rPr sz="2175" b="1">
                <a:solidFill>
                  <a:srgbClr val="111111"/>
                </a:solidFill>
              </a:rPr>
              <a:t>Du bruit de fond intéroceptif à l’organisation posturale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568D860-256D-41EC-9685-3F6D3029CD27}"/>
              </a:ext>
            </a:extLst>
          </p:cNvPr>
          <p:cNvSpPr>
            <a:spLocks noGrp="1"/>
          </p:cNvSpPr>
          <p:nvPr/>
        </p:nvSpPr>
        <p:spPr>
          <a:xfrm>
            <a:off x="1428750" y="1219200"/>
            <a:ext cx="104775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 i="1">
                <a:solidFill>
                  <a:srgbClr val="334E42"/>
                </a:solidFill>
              </a:defRPr>
            </a:pPr>
            <a:r>
              <a:rPr sz="1500" b="1" i="1">
                <a:solidFill>
                  <a:srgbClr val="334E42"/>
                </a:solidFill>
              </a:rPr>
              <a:t>« On ne se tient pas ainsi par hasard : la posture raconte les adaptations profondes de l’organisme. »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5EF0655-2EC4-44A1-A20E-FF3FA4BC8076}"/>
              </a:ext>
            </a:extLst>
          </p:cNvPr>
          <p:cNvSpPr>
            <a:spLocks noGrp="1"/>
          </p:cNvSpPr>
          <p:nvPr/>
        </p:nvSpPr>
        <p:spPr>
          <a:xfrm>
            <a:off x="3314700" y="1885950"/>
            <a:ext cx="5562600" cy="3619500"/>
          </a:xfrm>
          <a:prstGeom prst="roundRect">
            <a:avLst>
              <a:gd name="adj" fmla="val 2105"/>
            </a:avLst>
          </a:prstGeom>
          <a:solidFill>
            <a:srgbClr val="FFFFFF"/>
          </a:solidFill>
          <a:ln w="9525">
            <a:solidFill>
              <a:srgbClr val="E4E9D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21" name="Image 2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617764" y="2000250"/>
            <a:ext cx="2289473" cy="3381375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6254750" y="2000250"/>
            <a:ext cx="2254250" cy="3381375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261938" y="2143125"/>
            <a:ext cx="2619375" cy="3333750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9429750" y="2143125"/>
            <a:ext cx="2381250" cy="3333750"/>
          </a:xfrm>
          <a:prstGeom prst="rect">
            <a:avLst/>
          </a:prstGeom>
        </p:spPr>
      </p:pic>
      <p:sp>
        <p:nvSpPr>
          <p:cNvPr id="10" name="Flèche vers la gauche 9">
            <a:extLst>
              <a:ext uri="{FF2B5EF4-FFF2-40B4-BE49-F238E27FC236}">
                <a16:creationId xmlns:a16="http://schemas.microsoft.com/office/drawing/2014/main" id="{67C47650-5261-4F2F-949C-42B24902ECA9}"/>
              </a:ext>
            </a:extLst>
          </p:cNvPr>
          <p:cNvSpPr>
            <a:spLocks noGrp="1"/>
          </p:cNvSpPr>
          <p:nvPr/>
        </p:nvSpPr>
        <p:spPr>
          <a:xfrm>
            <a:off x="2781300" y="3238500"/>
            <a:ext cx="781050" cy="457200"/>
          </a:xfrm>
          <a:prstGeom prst="leftArrow">
            <a:avLst/>
          </a:prstGeom>
          <a:solidFill>
            <a:srgbClr val="D78972"/>
          </a:solidFill>
          <a:ln w="9525">
            <a:solidFill>
              <a:srgbClr val="D78972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Flèche vers la droite 10">
            <a:extLst>
              <a:ext uri="{FF2B5EF4-FFF2-40B4-BE49-F238E27FC236}">
                <a16:creationId xmlns:a16="http://schemas.microsoft.com/office/drawing/2014/main" id="{EF6F200D-B21F-4157-B8A9-0C657368FF8B}"/>
              </a:ext>
            </a:extLst>
          </p:cNvPr>
          <p:cNvSpPr>
            <a:spLocks noGrp="1"/>
          </p:cNvSpPr>
          <p:nvPr/>
        </p:nvSpPr>
        <p:spPr>
          <a:xfrm>
            <a:off x="8667750" y="3238500"/>
            <a:ext cx="781050" cy="457200"/>
          </a:xfrm>
          <a:prstGeom prst="rightArrow">
            <a:avLst/>
          </a:prstGeom>
          <a:solidFill>
            <a:srgbClr val="8EAEC9"/>
          </a:solidFill>
          <a:ln w="9525">
            <a:solidFill>
              <a:srgbClr val="8EAEC9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CE943C1-73E0-4B4C-A391-90C932A4A274}"/>
              </a:ext>
            </a:extLst>
          </p:cNvPr>
          <p:cNvSpPr>
            <a:spLocks noGrp="1"/>
          </p:cNvSpPr>
          <p:nvPr/>
        </p:nvSpPr>
        <p:spPr>
          <a:xfrm>
            <a:off x="238125" y="5476875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9A6B2F"/>
                </a:solidFill>
              </a:defRPr>
            </a:pPr>
            <a:r>
              <a:rPr sz="1275" b="1">
                <a:solidFill>
                  <a:srgbClr val="9A6B2F"/>
                </a:solidFill>
              </a:rPr>
              <a:t>ORGANISATION EN FLEXION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1BF33A-8155-4EB9-993B-141CA958DCC7}"/>
              </a:ext>
            </a:extLst>
          </p:cNvPr>
          <p:cNvSpPr>
            <a:spLocks noGrp="1"/>
          </p:cNvSpPr>
          <p:nvPr/>
        </p:nvSpPr>
        <p:spPr>
          <a:xfrm>
            <a:off x="9144000" y="5476875"/>
            <a:ext cx="2905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456A8C"/>
                </a:solidFill>
              </a:defRPr>
            </a:pPr>
            <a:r>
              <a:rPr sz="1275" b="1">
                <a:solidFill>
                  <a:srgbClr val="456A8C"/>
                </a:solidFill>
              </a:rPr>
              <a:t>ORGANISATION EN EXTENSION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7ABA1D2-4842-4F16-8E17-B25F8FCFA7D6}"/>
              </a:ext>
            </a:extLst>
          </p:cNvPr>
          <p:cNvSpPr>
            <a:spLocks noGrp="1"/>
          </p:cNvSpPr>
          <p:nvPr/>
        </p:nvSpPr>
        <p:spPr>
          <a:xfrm>
            <a:off x="3314700" y="5715000"/>
            <a:ext cx="56864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334E42"/>
                </a:solidFill>
              </a:defRPr>
            </a:pPr>
            <a:r>
              <a:rPr sz="1275" b="1" dirty="0" err="1">
                <a:solidFill>
                  <a:srgbClr val="334E42"/>
                </a:solidFill>
              </a:rPr>
              <a:t>L’amplification</a:t>
            </a:r>
            <a:r>
              <a:rPr sz="1275" b="1" dirty="0">
                <a:solidFill>
                  <a:srgbClr val="334E42"/>
                </a:solidFill>
              </a:rPr>
              <a:t> </a:t>
            </a:r>
            <a:r>
              <a:rPr sz="1275" b="1" dirty="0" err="1">
                <a:solidFill>
                  <a:srgbClr val="334E42"/>
                </a:solidFill>
              </a:rPr>
              <a:t>posturale</a:t>
            </a:r>
            <a:r>
              <a:rPr sz="1275" b="1" dirty="0">
                <a:solidFill>
                  <a:srgbClr val="334E42"/>
                </a:solidFill>
              </a:rPr>
              <a:t> </a:t>
            </a:r>
            <a:r>
              <a:rPr sz="1275" b="1" dirty="0" err="1">
                <a:solidFill>
                  <a:srgbClr val="334E42"/>
                </a:solidFill>
              </a:rPr>
              <a:t>permet</a:t>
            </a:r>
            <a:r>
              <a:rPr sz="1275" b="1" dirty="0">
                <a:solidFill>
                  <a:srgbClr val="334E42"/>
                </a:solidFill>
              </a:rPr>
              <a:t> </a:t>
            </a:r>
            <a:r>
              <a:rPr sz="1275" b="1" dirty="0" err="1">
                <a:solidFill>
                  <a:srgbClr val="334E42"/>
                </a:solidFill>
              </a:rPr>
              <a:t>d’interroger</a:t>
            </a:r>
            <a:r>
              <a:rPr sz="1275" b="1" dirty="0">
                <a:solidFill>
                  <a:srgbClr val="334E42"/>
                </a:solidFill>
              </a:rPr>
              <a:t> </a:t>
            </a:r>
            <a:r>
              <a:rPr sz="1275" b="1" dirty="0" err="1">
                <a:solidFill>
                  <a:srgbClr val="334E42"/>
                </a:solidFill>
              </a:rPr>
              <a:t>ces</a:t>
            </a:r>
            <a:r>
              <a:rPr sz="1275" b="1" dirty="0">
                <a:solidFill>
                  <a:srgbClr val="334E42"/>
                </a:solidFill>
              </a:rPr>
              <a:t> </a:t>
            </a:r>
            <a:r>
              <a:rPr sz="1275" b="1" dirty="0" err="1">
                <a:solidFill>
                  <a:srgbClr val="334E42"/>
                </a:solidFill>
              </a:rPr>
              <a:t>stratégies</a:t>
            </a:r>
            <a:r>
              <a:rPr sz="1275" b="1" dirty="0">
                <a:solidFill>
                  <a:srgbClr val="334E42"/>
                </a:solidFill>
              </a:rPr>
              <a:t> de </a:t>
            </a:r>
            <a:r>
              <a:rPr sz="1275" b="1" dirty="0" err="1">
                <a:solidFill>
                  <a:srgbClr val="334E42"/>
                </a:solidFill>
              </a:rPr>
              <a:t>défense</a:t>
            </a:r>
            <a:r>
              <a:rPr sz="1275" b="1" dirty="0">
                <a:solidFill>
                  <a:srgbClr val="334E42"/>
                </a:solidFill>
              </a:rPr>
              <a:t> et de </a:t>
            </a:r>
            <a:r>
              <a:rPr sz="1275" b="1" dirty="0" err="1">
                <a:solidFill>
                  <a:srgbClr val="334E42"/>
                </a:solidFill>
              </a:rPr>
              <a:t>compensationavant</a:t>
            </a:r>
            <a:r>
              <a:rPr sz="1275" b="1" dirty="0">
                <a:solidFill>
                  <a:srgbClr val="334E42"/>
                </a:solidFill>
              </a:rPr>
              <a:t> </a:t>
            </a:r>
            <a:r>
              <a:rPr sz="1275" b="1" dirty="0" err="1">
                <a:solidFill>
                  <a:srgbClr val="334E42"/>
                </a:solidFill>
              </a:rPr>
              <a:t>même</a:t>
            </a:r>
            <a:r>
              <a:rPr sz="1275" b="1" dirty="0">
                <a:solidFill>
                  <a:srgbClr val="334E42"/>
                </a:solidFill>
              </a:rPr>
              <a:t> </a:t>
            </a:r>
            <a:r>
              <a:rPr sz="1275" b="1" dirty="0" err="1">
                <a:solidFill>
                  <a:srgbClr val="334E42"/>
                </a:solidFill>
              </a:rPr>
              <a:t>l’apparition</a:t>
            </a:r>
            <a:r>
              <a:rPr sz="1275" b="1" dirty="0">
                <a:solidFill>
                  <a:srgbClr val="334E42"/>
                </a:solidFill>
              </a:rPr>
              <a:t> d’un </a:t>
            </a:r>
            <a:r>
              <a:rPr sz="1275" b="1" dirty="0" err="1">
                <a:solidFill>
                  <a:srgbClr val="334E42"/>
                </a:solidFill>
              </a:rPr>
              <a:t>symptôme</a:t>
            </a:r>
            <a:r>
              <a:rPr sz="1275" b="1" dirty="0">
                <a:solidFill>
                  <a:srgbClr val="334E42"/>
                </a:solidFill>
              </a:rPr>
              <a:t>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BA63A26A-D1EA-45AF-8C44-577C1BDF5648}"/>
              </a:ext>
            </a:extLst>
          </p:cNvPr>
          <p:cNvSpPr>
            <a:spLocks noGrp="1"/>
          </p:cNvSpPr>
          <p:nvPr/>
        </p:nvSpPr>
        <p:spPr>
          <a:xfrm>
            <a:off x="3810000" y="6324600"/>
            <a:ext cx="4572000" cy="361950"/>
          </a:xfrm>
          <a:prstGeom prst="roundRect">
            <a:avLst>
              <a:gd name="adj" fmla="val 31579"/>
            </a:avLst>
          </a:prstGeom>
          <a:solidFill>
            <a:srgbClr val="5E8652"/>
          </a:solidFill>
          <a:ln w="10478">
            <a:solidFill>
              <a:srgbClr val="5E8652"/>
            </a:solidFill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LA DIMENSION PRÉVENTIVE DE RPG i ET TM i</a:t>
            </a:r>
          </a:p>
        </p:txBody>
      </p:sp>
    </p:spTree>
    <p:extLst>
      <p:ext uri="{BB962C8B-B14F-4D97-AF65-F5344CB8AC3E}">
        <p14:creationId xmlns:p14="http://schemas.microsoft.com/office/powerpoint/2010/main" val="988058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>
            <a:extLst>
              <a:ext uri="{FF2B5EF4-FFF2-40B4-BE49-F238E27FC236}">
                <a16:creationId xmlns:a16="http://schemas.microsoft.com/office/drawing/2014/main" id="{227FD297-5575-C4F9-6707-4021961ADC3F}"/>
              </a:ext>
            </a:extLst>
          </p:cNvPr>
          <p:cNvSpPr/>
          <p:nvPr/>
        </p:nvSpPr>
        <p:spPr>
          <a:xfrm>
            <a:off x="0" y="0"/>
            <a:ext cx="12192000" cy="685653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rgbClr val="EFF3E2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EFF3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8" name="Image 3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6200" y="1465"/>
            <a:ext cx="1000125" cy="109244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3DA30E-DC9E-4B0A-A5D5-ADD70C6B5AED}"/>
              </a:ext>
            </a:extLst>
          </p:cNvPr>
          <p:cNvSpPr>
            <a:spLocks noGrp="1"/>
          </p:cNvSpPr>
          <p:nvPr/>
        </p:nvSpPr>
        <p:spPr>
          <a:xfrm>
            <a:off x="1152525" y="205636"/>
            <a:ext cx="9867900" cy="857250"/>
          </a:xfrm>
          <a:prstGeom prst="rect">
            <a:avLst/>
          </a:prstGeom>
          <a:noFill/>
          <a:ln w="10478">
            <a:solidFill>
              <a:srgbClr val="A8BBA7"/>
            </a:solidFill>
            <a:prstDash val="solid"/>
          </a:ln>
        </p:spPr>
        <p:txBody>
          <a:bodyPr/>
          <a:lstStyle/>
          <a:p>
            <a:pPr algn="ctr"/>
            <a:endParaRPr lang="fr-FR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916F8E-B9D3-45EA-B76C-18166D44AFF1}"/>
              </a:ext>
            </a:extLst>
          </p:cNvPr>
          <p:cNvSpPr>
            <a:spLocks noGrp="1"/>
          </p:cNvSpPr>
          <p:nvPr/>
        </p:nvSpPr>
        <p:spPr>
          <a:xfrm>
            <a:off x="1190625" y="390525"/>
            <a:ext cx="98298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111111"/>
                </a:solidFill>
              </a:defRPr>
            </a:pPr>
            <a:r>
              <a:rPr sz="2100" b="1" dirty="0" err="1">
                <a:solidFill>
                  <a:srgbClr val="111111"/>
                </a:solidFill>
              </a:rPr>
              <a:t>Décompensation</a:t>
            </a:r>
            <a:r>
              <a:rPr sz="2100" b="1" dirty="0">
                <a:solidFill>
                  <a:srgbClr val="111111"/>
                </a:solidFill>
              </a:rPr>
              <a:t> : </a:t>
            </a:r>
            <a:r>
              <a:rPr sz="2100" b="1" dirty="0" err="1">
                <a:solidFill>
                  <a:srgbClr val="111111"/>
                </a:solidFill>
              </a:rPr>
              <a:t>lorsque</a:t>
            </a:r>
            <a:r>
              <a:rPr sz="2100" b="1" dirty="0">
                <a:solidFill>
                  <a:srgbClr val="111111"/>
                </a:solidFill>
              </a:rPr>
              <a:t> la marge </a:t>
            </a:r>
            <a:r>
              <a:rPr sz="2100" b="1" dirty="0" err="1">
                <a:solidFill>
                  <a:srgbClr val="111111"/>
                </a:solidFill>
              </a:rPr>
              <a:t>d’adaptation</a:t>
            </a:r>
            <a:r>
              <a:rPr sz="2100" b="1" dirty="0">
                <a:solidFill>
                  <a:srgbClr val="111111"/>
                </a:solidFill>
              </a:rPr>
              <a:t> ne </a:t>
            </a:r>
            <a:r>
              <a:rPr sz="2100" b="1" dirty="0" err="1">
                <a:solidFill>
                  <a:srgbClr val="111111"/>
                </a:solidFill>
              </a:rPr>
              <a:t>suffit</a:t>
            </a:r>
            <a:r>
              <a:rPr sz="2100" b="1" dirty="0">
                <a:solidFill>
                  <a:srgbClr val="111111"/>
                </a:solidFill>
              </a:rPr>
              <a:t> plus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ED9D6-779D-4134-BAF8-836A1FC42E1A}"/>
              </a:ext>
            </a:extLst>
          </p:cNvPr>
          <p:cNvSpPr>
            <a:spLocks noGrp="1"/>
          </p:cNvSpPr>
          <p:nvPr/>
        </p:nvSpPr>
        <p:spPr>
          <a:xfrm>
            <a:off x="1809750" y="1162050"/>
            <a:ext cx="8572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 i="1">
                <a:solidFill>
                  <a:srgbClr val="334E42"/>
                </a:solidFill>
              </a:defRPr>
            </a:pPr>
            <a:r>
              <a:rPr sz="1500" b="1" i="1">
                <a:solidFill>
                  <a:srgbClr val="334E42"/>
                </a:solidFill>
              </a:rPr>
              <a:t>Le symptôme peut apparaître tardivement, lorsque les capacités d’adaptation sont dépassées.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1C56F9-5C91-4D8D-A064-0024683C9158}"/>
              </a:ext>
            </a:extLst>
          </p:cNvPr>
          <p:cNvSpPr>
            <a:spLocks noGrp="1"/>
          </p:cNvSpPr>
          <p:nvPr/>
        </p:nvSpPr>
        <p:spPr>
          <a:xfrm>
            <a:off x="1190625" y="1714500"/>
            <a:ext cx="29051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9A6B2F"/>
                </a:solidFill>
              </a:defRPr>
            </a:pPr>
            <a:r>
              <a:rPr sz="1350" b="1">
                <a:solidFill>
                  <a:srgbClr val="9A6B2F"/>
                </a:solidFill>
              </a:rPr>
              <a:t>CONTRAINTE SUPPLÉMENTAIRE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E43FA2B-A21D-4404-BAA8-D89FE8D99411}"/>
              </a:ext>
            </a:extLst>
          </p:cNvPr>
          <p:cNvSpPr>
            <a:spLocks noGrp="1"/>
          </p:cNvSpPr>
          <p:nvPr/>
        </p:nvSpPr>
        <p:spPr>
          <a:xfrm>
            <a:off x="1257300" y="2171700"/>
            <a:ext cx="1238250" cy="552450"/>
          </a:xfrm>
          <a:prstGeom prst="roundRect">
            <a:avLst>
              <a:gd name="adj" fmla="val 20690"/>
            </a:avLst>
          </a:prstGeom>
          <a:solidFill>
            <a:srgbClr val="FBFBF7"/>
          </a:solidFill>
          <a:ln w="10478">
            <a:solidFill>
              <a:srgbClr val="B56B52"/>
            </a:solidFill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B56B52"/>
                </a:solidFill>
              </a:defRPr>
            </a:pPr>
            <a:r>
              <a:rPr sz="1125" b="1">
                <a:solidFill>
                  <a:srgbClr val="B56B52"/>
                </a:solidFill>
              </a:rPr>
              <a:t>Mécanique</a:t>
            </a:r>
          </a:p>
          <a:p>
            <a:pPr algn="ctr">
              <a:defRPr sz="1125" b="1">
                <a:solidFill>
                  <a:srgbClr val="B56B52"/>
                </a:solidFill>
              </a:defRPr>
            </a:pPr>
            <a:r>
              <a:rPr sz="1125" b="1">
                <a:solidFill>
                  <a:srgbClr val="B56B52"/>
                </a:solidFill>
              </a:rPr>
              <a:t>Traumatisme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3D01969-0827-4D60-B90C-E015CB65349D}"/>
              </a:ext>
            </a:extLst>
          </p:cNvPr>
          <p:cNvSpPr>
            <a:spLocks noGrp="1"/>
          </p:cNvSpPr>
          <p:nvPr/>
        </p:nvSpPr>
        <p:spPr>
          <a:xfrm>
            <a:off x="2647950" y="2171700"/>
            <a:ext cx="1238250" cy="552450"/>
          </a:xfrm>
          <a:prstGeom prst="roundRect">
            <a:avLst>
              <a:gd name="adj" fmla="val 20690"/>
            </a:avLst>
          </a:prstGeom>
          <a:solidFill>
            <a:srgbClr val="FBFBF7"/>
          </a:solidFill>
          <a:ln w="10478">
            <a:solidFill>
              <a:srgbClr val="A48435"/>
            </a:solidFill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A48435"/>
                </a:solidFill>
              </a:defRPr>
            </a:pPr>
            <a:r>
              <a:rPr sz="1125" b="1">
                <a:solidFill>
                  <a:srgbClr val="A48435"/>
                </a:solidFill>
              </a:rPr>
              <a:t>Toxique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5E31C48-2790-4D66-9617-E542A6D899C6}"/>
              </a:ext>
            </a:extLst>
          </p:cNvPr>
          <p:cNvSpPr>
            <a:spLocks noGrp="1"/>
          </p:cNvSpPr>
          <p:nvPr/>
        </p:nvSpPr>
        <p:spPr>
          <a:xfrm>
            <a:off x="1257300" y="2857500"/>
            <a:ext cx="1238250" cy="552450"/>
          </a:xfrm>
          <a:prstGeom prst="roundRect">
            <a:avLst>
              <a:gd name="adj" fmla="val 20690"/>
            </a:avLst>
          </a:prstGeom>
          <a:solidFill>
            <a:srgbClr val="FBFBF7"/>
          </a:solidFill>
          <a:ln w="10478">
            <a:solidFill>
              <a:srgbClr val="6B8A52"/>
            </a:solidFill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6B8A52"/>
                </a:solidFill>
              </a:defRPr>
            </a:pPr>
            <a:r>
              <a:rPr sz="1125" b="1">
                <a:solidFill>
                  <a:srgbClr val="6B8A52"/>
                </a:solidFill>
              </a:rPr>
              <a:t>Infectieuse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6BCB536-4289-4A1D-9EFB-03357AE2C46A}"/>
              </a:ext>
            </a:extLst>
          </p:cNvPr>
          <p:cNvSpPr>
            <a:spLocks noGrp="1"/>
          </p:cNvSpPr>
          <p:nvPr/>
        </p:nvSpPr>
        <p:spPr>
          <a:xfrm>
            <a:off x="2647950" y="2857500"/>
            <a:ext cx="1238250" cy="552450"/>
          </a:xfrm>
          <a:prstGeom prst="roundRect">
            <a:avLst>
              <a:gd name="adj" fmla="val 20690"/>
            </a:avLst>
          </a:prstGeom>
          <a:solidFill>
            <a:srgbClr val="FBFBF7"/>
          </a:solidFill>
          <a:ln w="10478">
            <a:solidFill>
              <a:srgbClr val="657AA0"/>
            </a:solidFill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657AA0"/>
                </a:solidFill>
              </a:defRPr>
            </a:pPr>
            <a:r>
              <a:rPr sz="1125" b="1">
                <a:solidFill>
                  <a:srgbClr val="657AA0"/>
                </a:solidFill>
              </a:rPr>
              <a:t>Psycho-</a:t>
            </a:r>
          </a:p>
          <a:p>
            <a:pPr algn="ctr">
              <a:defRPr sz="1125" b="1">
                <a:solidFill>
                  <a:srgbClr val="657AA0"/>
                </a:solidFill>
              </a:defRPr>
            </a:pPr>
            <a:r>
              <a:rPr sz="1125" b="1">
                <a:solidFill>
                  <a:srgbClr val="657AA0"/>
                </a:solidFill>
              </a:rPr>
              <a:t>émotionnelle</a:t>
            </a:r>
          </a:p>
        </p:txBody>
      </p:sp>
      <p:sp>
        <p:nvSpPr>
          <p:cNvPr id="10" name="Flèche vers la droite 9">
            <a:extLst>
              <a:ext uri="{FF2B5EF4-FFF2-40B4-BE49-F238E27FC236}">
                <a16:creationId xmlns:a16="http://schemas.microsoft.com/office/drawing/2014/main" id="{46BCD558-13C1-4CCD-9738-CE4A22360E6D}"/>
              </a:ext>
            </a:extLst>
          </p:cNvPr>
          <p:cNvSpPr>
            <a:spLocks noGrp="1"/>
          </p:cNvSpPr>
          <p:nvPr/>
        </p:nvSpPr>
        <p:spPr>
          <a:xfrm>
            <a:off x="4171950" y="2476500"/>
            <a:ext cx="685800" cy="514350"/>
          </a:xfrm>
          <a:prstGeom prst="rightArrow">
            <a:avLst/>
          </a:prstGeom>
          <a:solidFill>
            <a:srgbClr val="C9964D"/>
          </a:solidFill>
          <a:ln w="9525">
            <a:solidFill>
              <a:srgbClr val="C9964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68389AE-F748-4B5F-9064-939774E7EC33}"/>
              </a:ext>
            </a:extLst>
          </p:cNvPr>
          <p:cNvSpPr>
            <a:spLocks noGrp="1"/>
          </p:cNvSpPr>
          <p:nvPr/>
        </p:nvSpPr>
        <p:spPr>
          <a:xfrm>
            <a:off x="4953000" y="2047875"/>
            <a:ext cx="2333625" cy="819150"/>
          </a:xfrm>
          <a:prstGeom prst="roundRect">
            <a:avLst>
              <a:gd name="adj" fmla="val 13953"/>
            </a:avLst>
          </a:prstGeom>
          <a:solidFill>
            <a:srgbClr val="F7E4DE"/>
          </a:solidFill>
          <a:ln w="10478">
            <a:solidFill>
              <a:srgbClr val="C46C5A"/>
            </a:solidFill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8B3E36"/>
                </a:solidFill>
              </a:defRPr>
            </a:pPr>
            <a:r>
              <a:rPr sz="1500" b="1">
                <a:solidFill>
                  <a:srgbClr val="8B3E36"/>
                </a:solidFill>
              </a:rPr>
              <a:t>MARGE D’ADAPTATION</a:t>
            </a:r>
          </a:p>
          <a:p>
            <a:pPr algn="ctr">
              <a:defRPr sz="1500" b="1">
                <a:solidFill>
                  <a:srgbClr val="8B3E36"/>
                </a:solidFill>
              </a:defRPr>
            </a:pPr>
            <a:r>
              <a:rPr sz="1500" b="1">
                <a:solidFill>
                  <a:srgbClr val="8B3E36"/>
                </a:solidFill>
              </a:rPr>
              <a:t>DÉPASSÉE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9149B5A-D647-429D-BE0C-D4A795085C19}"/>
              </a:ext>
            </a:extLst>
          </p:cNvPr>
          <p:cNvSpPr>
            <a:spLocks noGrp="1"/>
          </p:cNvSpPr>
          <p:nvPr/>
        </p:nvSpPr>
        <p:spPr>
          <a:xfrm>
            <a:off x="5095875" y="3000375"/>
            <a:ext cx="2047875" cy="457200"/>
          </a:xfrm>
          <a:prstGeom prst="roundRect">
            <a:avLst>
              <a:gd name="adj" fmla="val 25000"/>
            </a:avLst>
          </a:prstGeom>
          <a:solidFill>
            <a:srgbClr val="B85546"/>
          </a:solidFill>
          <a:ln w="10478">
            <a:solidFill>
              <a:srgbClr val="B85546"/>
            </a:solidFill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DÉCOMPENSATION</a:t>
            </a:r>
          </a:p>
        </p:txBody>
      </p:sp>
      <p:sp>
        <p:nvSpPr>
          <p:cNvPr id="13" name="Flèche vers la droite 12">
            <a:extLst>
              <a:ext uri="{FF2B5EF4-FFF2-40B4-BE49-F238E27FC236}">
                <a16:creationId xmlns:a16="http://schemas.microsoft.com/office/drawing/2014/main" id="{CA634779-DD1A-45F6-A0F0-CA2E6E245518}"/>
              </a:ext>
            </a:extLst>
          </p:cNvPr>
          <p:cNvSpPr>
            <a:spLocks noGrp="1"/>
          </p:cNvSpPr>
          <p:nvPr/>
        </p:nvSpPr>
        <p:spPr>
          <a:xfrm>
            <a:off x="7381875" y="2476500"/>
            <a:ext cx="685800" cy="514350"/>
          </a:xfrm>
          <a:prstGeom prst="rightArrow">
            <a:avLst/>
          </a:prstGeom>
          <a:solidFill>
            <a:srgbClr val="5E8652"/>
          </a:solidFill>
          <a:ln w="9525">
            <a:solidFill>
              <a:srgbClr val="5E8652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0DEC413-533E-4785-8DDA-CF9473FCB86F}"/>
              </a:ext>
            </a:extLst>
          </p:cNvPr>
          <p:cNvSpPr>
            <a:spLocks noGrp="1"/>
          </p:cNvSpPr>
          <p:nvPr/>
        </p:nvSpPr>
        <p:spPr>
          <a:xfrm>
            <a:off x="8143875" y="1714500"/>
            <a:ext cx="29051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456A3E"/>
                </a:solidFill>
              </a:defRPr>
            </a:pPr>
            <a:r>
              <a:rPr sz="1350" b="1">
                <a:solidFill>
                  <a:srgbClr val="456A3E"/>
                </a:solidFill>
              </a:rPr>
              <a:t>EXPRESSION POSSIBLE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2CD6B7B-B121-4901-B7DB-6D55BE78AEFE}"/>
              </a:ext>
            </a:extLst>
          </p:cNvPr>
          <p:cNvSpPr>
            <a:spLocks noGrp="1"/>
          </p:cNvSpPr>
          <p:nvPr/>
        </p:nvSpPr>
        <p:spPr>
          <a:xfrm>
            <a:off x="8191500" y="2171700"/>
            <a:ext cx="1352550" cy="400050"/>
          </a:xfrm>
          <a:prstGeom prst="roundRect">
            <a:avLst>
              <a:gd name="adj" fmla="val 28571"/>
            </a:avLst>
          </a:prstGeom>
          <a:solidFill>
            <a:srgbClr val="FBFBF7"/>
          </a:solidFill>
          <a:ln w="10478">
            <a:solidFill>
              <a:srgbClr val="A87535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A87535"/>
                </a:solidFill>
              </a:defRPr>
            </a:pPr>
            <a:r>
              <a:rPr sz="1050" b="1">
                <a:solidFill>
                  <a:srgbClr val="A87535"/>
                </a:solidFill>
              </a:rPr>
              <a:t>Métabolique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F684B54-81B4-46CB-8E3E-F9B528FA1CA6}"/>
              </a:ext>
            </a:extLst>
          </p:cNvPr>
          <p:cNvSpPr>
            <a:spLocks noGrp="1"/>
          </p:cNvSpPr>
          <p:nvPr/>
        </p:nvSpPr>
        <p:spPr>
          <a:xfrm>
            <a:off x="9667875" y="2171700"/>
            <a:ext cx="1352550" cy="400050"/>
          </a:xfrm>
          <a:prstGeom prst="roundRect">
            <a:avLst>
              <a:gd name="adj" fmla="val 28571"/>
            </a:avLst>
          </a:prstGeom>
          <a:solidFill>
            <a:srgbClr val="FBFBF7"/>
          </a:solidFill>
          <a:ln w="10478">
            <a:solidFill>
              <a:srgbClr val="4F7A4D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4F7A4D"/>
                </a:solidFill>
              </a:defRPr>
            </a:pPr>
            <a:r>
              <a:rPr sz="1050" b="1">
                <a:solidFill>
                  <a:srgbClr val="4F7A4D"/>
                </a:solidFill>
              </a:rPr>
              <a:t>Neurovégétative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8D80B78-D547-4B97-A9C4-05B46CD163DB}"/>
              </a:ext>
            </a:extLst>
          </p:cNvPr>
          <p:cNvSpPr>
            <a:spLocks noGrp="1"/>
          </p:cNvSpPr>
          <p:nvPr/>
        </p:nvSpPr>
        <p:spPr>
          <a:xfrm>
            <a:off x="8191500" y="2686050"/>
            <a:ext cx="1352550" cy="400050"/>
          </a:xfrm>
          <a:prstGeom prst="roundRect">
            <a:avLst>
              <a:gd name="adj" fmla="val 28571"/>
            </a:avLst>
          </a:prstGeom>
          <a:solidFill>
            <a:srgbClr val="FBFBF7"/>
          </a:solidFill>
          <a:ln w="10478">
            <a:solidFill>
              <a:srgbClr val="516F96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516F96"/>
                </a:solidFill>
              </a:defRPr>
            </a:pPr>
            <a:r>
              <a:rPr sz="1050" b="1">
                <a:solidFill>
                  <a:srgbClr val="516F96"/>
                </a:solidFill>
              </a:rPr>
              <a:t>Neuroméningée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F8984B3-99B7-498A-B8BD-9ACA6707A70E}"/>
              </a:ext>
            </a:extLst>
          </p:cNvPr>
          <p:cNvSpPr>
            <a:spLocks noGrp="1"/>
          </p:cNvSpPr>
          <p:nvPr/>
        </p:nvSpPr>
        <p:spPr>
          <a:xfrm>
            <a:off x="9667875" y="2686050"/>
            <a:ext cx="1352550" cy="400050"/>
          </a:xfrm>
          <a:prstGeom prst="roundRect">
            <a:avLst>
              <a:gd name="adj" fmla="val 28571"/>
            </a:avLst>
          </a:prstGeom>
          <a:solidFill>
            <a:srgbClr val="FBFBF7"/>
          </a:solidFill>
          <a:ln w="10478">
            <a:solidFill>
              <a:srgbClr val="8A6784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8A6784"/>
                </a:solidFill>
              </a:defRPr>
            </a:pPr>
            <a:r>
              <a:rPr sz="1050" b="1">
                <a:solidFill>
                  <a:srgbClr val="8A6784"/>
                </a:solidFill>
              </a:rPr>
              <a:t>Émotionnelle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62A36419-22BC-4192-83C7-6487D28AFD89}"/>
              </a:ext>
            </a:extLst>
          </p:cNvPr>
          <p:cNvSpPr>
            <a:spLocks noGrp="1"/>
          </p:cNvSpPr>
          <p:nvPr/>
        </p:nvSpPr>
        <p:spPr>
          <a:xfrm>
            <a:off x="8191500" y="3200400"/>
            <a:ext cx="1352550" cy="400050"/>
          </a:xfrm>
          <a:prstGeom prst="roundRect">
            <a:avLst>
              <a:gd name="adj" fmla="val 28571"/>
            </a:avLst>
          </a:prstGeom>
          <a:solidFill>
            <a:srgbClr val="FBFBF7"/>
          </a:solidFill>
          <a:ln w="10478">
            <a:solidFill>
              <a:srgbClr val="7E7E54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7E7E54"/>
                </a:solidFill>
              </a:defRPr>
            </a:pPr>
            <a:r>
              <a:rPr sz="1050" b="1">
                <a:solidFill>
                  <a:srgbClr val="7E7E54"/>
                </a:solidFill>
              </a:rPr>
              <a:t>Articulaire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2237208B-495E-4B65-AE28-7A24AAC52CB9}"/>
              </a:ext>
            </a:extLst>
          </p:cNvPr>
          <p:cNvSpPr>
            <a:spLocks noGrp="1"/>
          </p:cNvSpPr>
          <p:nvPr/>
        </p:nvSpPr>
        <p:spPr>
          <a:xfrm>
            <a:off x="9667875" y="3200400"/>
            <a:ext cx="1352550" cy="400050"/>
          </a:xfrm>
          <a:prstGeom prst="roundRect">
            <a:avLst>
              <a:gd name="adj" fmla="val 28571"/>
            </a:avLst>
          </a:prstGeom>
          <a:solidFill>
            <a:srgbClr val="FBFBF7"/>
          </a:solidFill>
          <a:ln w="10478">
            <a:solidFill>
              <a:srgbClr val="365D8D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365D8D"/>
                </a:solidFill>
              </a:defRPr>
            </a:pPr>
            <a:r>
              <a:rPr sz="1050" b="1">
                <a:solidFill>
                  <a:srgbClr val="365D8D"/>
                </a:solidFill>
              </a:rPr>
              <a:t>Fonctionnelle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4180AC8-741A-4C6A-8D8B-78C09DB11C27}"/>
              </a:ext>
            </a:extLst>
          </p:cNvPr>
          <p:cNvSpPr>
            <a:spLocks noGrp="1"/>
          </p:cNvSpPr>
          <p:nvPr/>
        </p:nvSpPr>
        <p:spPr>
          <a:xfrm>
            <a:off x="1524000" y="3790950"/>
            <a:ext cx="91440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334E42"/>
                </a:solidFill>
              </a:defRPr>
            </a:pPr>
            <a:r>
              <a:rPr sz="1350" b="1">
                <a:solidFill>
                  <a:srgbClr val="334E42"/>
                </a:solidFill>
              </a:rPr>
              <a:t>RÉDUIRE LA CHARGE ADAPTATIVE — RESTAURER LES CONDITIONS DE RÉGULATION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C6DA56DD-AA50-44D2-8AB7-EC5E6F6DCBA6}"/>
              </a:ext>
            </a:extLst>
          </p:cNvPr>
          <p:cNvSpPr>
            <a:spLocks noGrp="1"/>
          </p:cNvSpPr>
          <p:nvPr/>
        </p:nvSpPr>
        <p:spPr>
          <a:xfrm>
            <a:off x="1381125" y="4286250"/>
            <a:ext cx="2857500" cy="1524000"/>
          </a:xfrm>
          <a:prstGeom prst="roundRect">
            <a:avLst>
              <a:gd name="adj" fmla="val 7500"/>
            </a:avLst>
          </a:prstGeom>
          <a:solidFill>
            <a:srgbClr val="FBFBF7"/>
          </a:solidFill>
          <a:ln w="10478">
            <a:solidFill>
              <a:srgbClr val="B8C7B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C086B649-CB1C-477A-85DF-24B634EF52D0}"/>
              </a:ext>
            </a:extLst>
          </p:cNvPr>
          <p:cNvSpPr>
            <a:spLocks noGrp="1"/>
          </p:cNvSpPr>
          <p:nvPr/>
        </p:nvSpPr>
        <p:spPr>
          <a:xfrm>
            <a:off x="1552575" y="4438650"/>
            <a:ext cx="400050" cy="400050"/>
          </a:xfrm>
          <a:prstGeom prst="ellipse">
            <a:avLst/>
          </a:prstGeom>
          <a:solidFill>
            <a:srgbClr val="365D8D"/>
          </a:solidFill>
          <a:ln w="9525">
            <a:solidFill>
              <a:srgbClr val="365D8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CA5F4E1-6DBC-4C92-B60F-B10F3F217BC3}"/>
              </a:ext>
            </a:extLst>
          </p:cNvPr>
          <p:cNvSpPr>
            <a:spLocks noGrp="1"/>
          </p:cNvSpPr>
          <p:nvPr/>
        </p:nvSpPr>
        <p:spPr>
          <a:xfrm>
            <a:off x="1552575" y="4467225"/>
            <a:ext cx="4000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26DA01D-D7BF-4D19-92E6-C6F53A8F0FF5}"/>
              </a:ext>
            </a:extLst>
          </p:cNvPr>
          <p:cNvSpPr>
            <a:spLocks noGrp="1"/>
          </p:cNvSpPr>
          <p:nvPr/>
        </p:nvSpPr>
        <p:spPr>
          <a:xfrm>
            <a:off x="2047875" y="4438650"/>
            <a:ext cx="1952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365D8D"/>
                </a:solidFill>
              </a:defRPr>
            </a:pPr>
            <a:r>
              <a:rPr sz="1275" b="1">
                <a:solidFill>
                  <a:srgbClr val="365D8D"/>
                </a:solidFill>
              </a:rPr>
              <a:t>RÉTABLIR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3BE8659-9440-4DD6-92CD-959EE9A7E253}"/>
              </a:ext>
            </a:extLst>
          </p:cNvPr>
          <p:cNvSpPr>
            <a:spLocks noGrp="1"/>
          </p:cNvSpPr>
          <p:nvPr/>
        </p:nvSpPr>
        <p:spPr>
          <a:xfrm>
            <a:off x="1590675" y="4905375"/>
            <a:ext cx="2438400" cy="733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>
                <a:solidFill>
                  <a:srgbClr val="334E42"/>
                </a:solidFill>
              </a:defRPr>
            </a:pPr>
            <a:r>
              <a:rPr sz="1050">
                <a:solidFill>
                  <a:srgbClr val="334E42"/>
                </a:solidFill>
              </a:rPr>
              <a:t>La qualité des voies de communication et des structures de soutien de la région symptomatique</a:t>
            </a: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976909CF-BBD4-4D36-9AA0-4FB42CE2AFAF}"/>
              </a:ext>
            </a:extLst>
          </p:cNvPr>
          <p:cNvSpPr>
            <a:spLocks noGrp="1"/>
          </p:cNvSpPr>
          <p:nvPr/>
        </p:nvSpPr>
        <p:spPr>
          <a:xfrm>
            <a:off x="4667250" y="4286250"/>
            <a:ext cx="2857500" cy="1524000"/>
          </a:xfrm>
          <a:prstGeom prst="roundRect">
            <a:avLst>
              <a:gd name="adj" fmla="val 7500"/>
            </a:avLst>
          </a:prstGeom>
          <a:solidFill>
            <a:srgbClr val="FBFBF7"/>
          </a:solidFill>
          <a:ln w="10478">
            <a:solidFill>
              <a:srgbClr val="B8C7B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85DB3CB5-5292-485B-9DC3-CA921768464A}"/>
              </a:ext>
            </a:extLst>
          </p:cNvPr>
          <p:cNvSpPr>
            <a:spLocks noGrp="1"/>
          </p:cNvSpPr>
          <p:nvPr/>
        </p:nvSpPr>
        <p:spPr>
          <a:xfrm>
            <a:off x="4838700" y="4438650"/>
            <a:ext cx="400050" cy="400050"/>
          </a:xfrm>
          <a:prstGeom prst="ellipse">
            <a:avLst/>
          </a:prstGeom>
          <a:solidFill>
            <a:srgbClr val="B18437"/>
          </a:solidFill>
          <a:ln w="9525">
            <a:solidFill>
              <a:srgbClr val="B1843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67B3210-5ED2-47A3-8061-771CD674D14B}"/>
              </a:ext>
            </a:extLst>
          </p:cNvPr>
          <p:cNvSpPr>
            <a:spLocks noGrp="1"/>
          </p:cNvSpPr>
          <p:nvPr/>
        </p:nvSpPr>
        <p:spPr>
          <a:xfrm>
            <a:off x="4838700" y="4467225"/>
            <a:ext cx="4000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1D55D84-DF24-4477-9096-6234AE48B1A5}"/>
              </a:ext>
            </a:extLst>
          </p:cNvPr>
          <p:cNvSpPr>
            <a:spLocks noGrp="1"/>
          </p:cNvSpPr>
          <p:nvPr/>
        </p:nvSpPr>
        <p:spPr>
          <a:xfrm>
            <a:off x="5334000" y="4438650"/>
            <a:ext cx="1952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B18437"/>
                </a:solidFill>
              </a:defRPr>
            </a:pPr>
            <a:r>
              <a:rPr sz="1275" b="1">
                <a:solidFill>
                  <a:srgbClr val="B18437"/>
                </a:solidFill>
              </a:rPr>
              <a:t>SOUTENIR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4C477D4-30E8-4BA1-A465-22418916E116}"/>
              </a:ext>
            </a:extLst>
          </p:cNvPr>
          <p:cNvSpPr>
            <a:spLocks noGrp="1"/>
          </p:cNvSpPr>
          <p:nvPr/>
        </p:nvSpPr>
        <p:spPr>
          <a:xfrm>
            <a:off x="4876800" y="4905375"/>
            <a:ext cx="2438400" cy="733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>
                <a:solidFill>
                  <a:srgbClr val="334E42"/>
                </a:solidFill>
              </a:defRPr>
            </a:pPr>
            <a:r>
              <a:rPr sz="1050">
                <a:solidFill>
                  <a:srgbClr val="334E42"/>
                </a:solidFill>
              </a:rPr>
              <a:t>La régulation métabolique et inflammatoire, ainsi que la diminution des tonus défensifs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F013C635-78A4-4B1D-AD1A-10B20D75F0C0}"/>
              </a:ext>
            </a:extLst>
          </p:cNvPr>
          <p:cNvSpPr>
            <a:spLocks noGrp="1"/>
          </p:cNvSpPr>
          <p:nvPr/>
        </p:nvSpPr>
        <p:spPr>
          <a:xfrm>
            <a:off x="7953375" y="4286250"/>
            <a:ext cx="2857500" cy="1524000"/>
          </a:xfrm>
          <a:prstGeom prst="roundRect">
            <a:avLst>
              <a:gd name="adj" fmla="val 7500"/>
            </a:avLst>
          </a:prstGeom>
          <a:solidFill>
            <a:srgbClr val="FBFBF7"/>
          </a:solidFill>
          <a:ln w="10478">
            <a:solidFill>
              <a:srgbClr val="B8C7B5"/>
            </a:solidFill>
            <a:prstDash val="solid"/>
          </a:ln>
        </p:spPr>
        <p:txBody>
          <a:bodyPr/>
          <a:lstStyle/>
          <a:p>
            <a:endParaRPr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625C0072-D659-4C2D-B488-BEF8BBBE7E6D}"/>
              </a:ext>
            </a:extLst>
          </p:cNvPr>
          <p:cNvSpPr>
            <a:spLocks noGrp="1"/>
          </p:cNvSpPr>
          <p:nvPr/>
        </p:nvSpPr>
        <p:spPr>
          <a:xfrm>
            <a:off x="8124825" y="4438650"/>
            <a:ext cx="400050" cy="400050"/>
          </a:xfrm>
          <a:prstGeom prst="ellipse">
            <a:avLst/>
          </a:prstGeom>
          <a:solidFill>
            <a:srgbClr val="4F7A4D"/>
          </a:solidFill>
          <a:ln w="9525">
            <a:solidFill>
              <a:srgbClr val="4F7A4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D9B6370-803E-46F4-A11A-AB974F729F54}"/>
              </a:ext>
            </a:extLst>
          </p:cNvPr>
          <p:cNvSpPr>
            <a:spLocks noGrp="1"/>
          </p:cNvSpPr>
          <p:nvPr/>
        </p:nvSpPr>
        <p:spPr>
          <a:xfrm>
            <a:off x="8124825" y="4467225"/>
            <a:ext cx="4000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38585DA-2A86-4087-A8D2-6431AB7CEFFC}"/>
              </a:ext>
            </a:extLst>
          </p:cNvPr>
          <p:cNvSpPr>
            <a:spLocks noGrp="1"/>
          </p:cNvSpPr>
          <p:nvPr/>
        </p:nvSpPr>
        <p:spPr>
          <a:xfrm>
            <a:off x="8620125" y="4438650"/>
            <a:ext cx="1952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4F7A4D"/>
                </a:solidFill>
              </a:defRPr>
            </a:pPr>
            <a:r>
              <a:rPr sz="1275" b="1">
                <a:solidFill>
                  <a:srgbClr val="4F7A4D"/>
                </a:solidFill>
              </a:rPr>
              <a:t>RECHERCHER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E00797D-F4E5-4DB8-96E2-DDB408EE7550}"/>
              </a:ext>
            </a:extLst>
          </p:cNvPr>
          <p:cNvSpPr>
            <a:spLocks noGrp="1"/>
          </p:cNvSpPr>
          <p:nvPr/>
        </p:nvSpPr>
        <p:spPr>
          <a:xfrm>
            <a:off x="8162925" y="4905375"/>
            <a:ext cx="2438400" cy="7334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>
                <a:solidFill>
                  <a:srgbClr val="334E42"/>
                </a:solidFill>
              </a:defRPr>
            </a:pPr>
            <a:r>
              <a:rPr sz="1050">
                <a:solidFill>
                  <a:srgbClr val="334E42"/>
                </a:solidFill>
              </a:rPr>
              <a:t>Les facteurs qui mobilisaient déjà la marge d’adaptation avant l’agression ou la décompensation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6777D181-A032-43B2-AE2F-E394B6DF12FD}"/>
              </a:ext>
            </a:extLst>
          </p:cNvPr>
          <p:cNvSpPr>
            <a:spLocks noGrp="1"/>
          </p:cNvSpPr>
          <p:nvPr/>
        </p:nvSpPr>
        <p:spPr>
          <a:xfrm>
            <a:off x="3714750" y="6191250"/>
            <a:ext cx="4762500" cy="400050"/>
          </a:xfrm>
          <a:prstGeom prst="roundRect">
            <a:avLst>
              <a:gd name="adj" fmla="val 28571"/>
            </a:avLst>
          </a:prstGeom>
          <a:solidFill>
            <a:srgbClr val="5E8652"/>
          </a:solidFill>
          <a:ln w="10478">
            <a:solidFill>
              <a:srgbClr val="5E8652"/>
            </a:solidFill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LA DIMENSION CURATIVE ET SYSTÉMIQUE DE RPG i ET TM i</a:t>
            </a:r>
          </a:p>
        </p:txBody>
      </p:sp>
    </p:spTree>
    <p:extLst>
      <p:ext uri="{BB962C8B-B14F-4D97-AF65-F5344CB8AC3E}">
        <p14:creationId xmlns:p14="http://schemas.microsoft.com/office/powerpoint/2010/main" val="1219619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357"/>
            <a:ext cx="12192000" cy="68580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9DCF988-C2DA-F164-2FB4-7541D31D5D9C}"/>
              </a:ext>
            </a:extLst>
          </p:cNvPr>
          <p:cNvSpPr>
            <a:spLocks noGrp="1"/>
          </p:cNvSpPr>
          <p:nvPr/>
        </p:nvSpPr>
        <p:spPr>
          <a:xfrm>
            <a:off x="1447624" y="6334780"/>
            <a:ext cx="109250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sz="2800" b="1">
                <a:solidFill>
                  <a:srgbClr val="FF0000"/>
                </a:solidFill>
              </a:rPr>
              <a:t>*</a:t>
            </a:r>
            <a:r>
              <a:rPr sz="2000" b="1"/>
              <a:t> </a:t>
            </a:r>
            <a:r>
              <a:rPr sz="2000"/>
              <a:t> Fascias – artères et microcirculation – nerfs et méninges – viscères et séreuses…</a:t>
            </a:r>
            <a:r>
              <a:rPr sz="2000" b="1"/>
              <a:t>…</a:t>
            </a:r>
            <a:endParaRPr sz="200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CAB95B3-4501-4C58-EA26-B36E538FF111}"/>
              </a:ext>
            </a:extLst>
          </p:cNvPr>
          <p:cNvSpPr>
            <a:spLocks noGrp="1"/>
          </p:cNvSpPr>
          <p:nvPr/>
        </p:nvSpPr>
        <p:spPr>
          <a:xfrm>
            <a:off x="1447624" y="188850"/>
            <a:ext cx="10547550" cy="923330"/>
          </a:xfrm>
          <a:prstGeom prst="rect">
            <a:avLst/>
          </a:prstGeom>
          <a:noFill/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sz="2700" b="1"/>
              <a:t>RPG i et TM i: une même intention- relier l’intéroception</a:t>
            </a:r>
            <a:r>
              <a:rPr sz="2700" b="1">
                <a:solidFill>
                  <a:srgbClr val="FF0000"/>
                </a:solidFill>
              </a:rPr>
              <a:t>*</a:t>
            </a:r>
          </a:p>
          <a:p>
            <a:pPr algn="ctr">
              <a:buNone/>
            </a:pPr>
            <a:r>
              <a:rPr sz="2700" b="1">
                <a:solidFill>
                  <a:srgbClr val="FF0000"/>
                </a:solidFill>
              </a:rPr>
              <a:t> </a:t>
            </a:r>
            <a:r>
              <a:rPr sz="2700" b="1"/>
              <a:t>au neurovégétatif,</a:t>
            </a:r>
            <a:r>
              <a:rPr sz="2700" b="1">
                <a:solidFill>
                  <a:srgbClr val="FF0000"/>
                </a:solidFill>
              </a:rPr>
              <a:t> </a:t>
            </a:r>
            <a:r>
              <a:rPr sz="2700" b="1"/>
              <a:t> à la proprioception et à l’organisation posturale </a:t>
            </a:r>
          </a:p>
        </p:txBody>
      </p:sp>
      <p:graphicFrame>
        <p:nvGraphicFramePr>
          <p:cNvPr id="19" name="Tableau 12"/>
          <p:cNvGraphicFramePr/>
          <p:nvPr/>
        </p:nvGraphicFramePr>
        <p:xfrm>
          <a:off x="1447624" y="1301030"/>
          <a:ext cx="10547550" cy="4899828"/>
        </p:xfrm>
        <a:graphic>
          <a:graphicData uri="http://schemas.openxmlformats.org/drawingml/2006/table">
            <a:tbl>
              <a:tblPr/>
              <a:tblGrid>
                <a:gridCol w="27240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07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15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0148">
                <a:tc>
                  <a:txBody>
                    <a:bodyPr/>
                    <a:lstStyle/>
                    <a:p>
                      <a:pPr>
                        <a:buNone/>
                      </a:pPr>
                      <a:endParaRPr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b="1"/>
                        <a:t>RPG i</a:t>
                      </a:r>
                      <a:endParaRPr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b="1"/>
                        <a:t>TM i</a:t>
                      </a:r>
                      <a:endParaRPr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52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b="1"/>
                        <a:t>Public</a:t>
                      </a:r>
                      <a:endParaRPr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t>Spécifiquement destinée aux RPGistes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t>Destinée aux kinésithérapeutes, ostéopathes et RPGistes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25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b="1"/>
                        <a:t>Structures travaillées</a:t>
                      </a:r>
                      <a:endParaRPr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t>Structures profondes travaillées au sein des postures RPG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t>Travail spécifique sur les  structures profondes</a:t>
                      </a:r>
                      <a:endParaRPr b="1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49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b="1"/>
                        <a:t>Cadre conceptuel</a:t>
                      </a:r>
                      <a:endParaRPr/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t>Intégration du travail des structures profondes aux mécanismes d’adaptation et de défense définis par Philippe Souchard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t>Mise en relation des structures profondes avec l’organisation neuromusculaire et posturale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18971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b="1"/>
                    </a:p>
                    <a:p>
                      <a:pPr>
                        <a:buNone/>
                      </a:pPr>
                      <a:endParaRPr b="1"/>
                    </a:p>
                    <a:p>
                      <a:pPr>
                        <a:buNone/>
                      </a:pPr>
                      <a:r>
                        <a:rPr b="1"/>
                        <a:t>Organisation</a:t>
                      </a:r>
                    </a:p>
                    <a:p>
                      <a:pPr>
                        <a:buNone/>
                      </a:pPr>
                      <a:endParaRPr b="1"/>
                    </a:p>
                    <a:p>
                      <a:pPr>
                        <a:buNone/>
                      </a:pPr>
                      <a:endParaRPr b="1"/>
                    </a:p>
                    <a:p>
                      <a:pPr>
                        <a:buNone/>
                      </a:pPr>
                      <a:r>
                        <a:rPr sz="1200" i="1"/>
                        <a:t>Pour organiser une formation :</a:t>
                      </a:r>
                      <a:br/>
                      <a:r>
                        <a:rPr sz="1200" b="1" i="1"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rPr>
                        <a:t>reisdanielformation@gmail.com</a:t>
                      </a:r>
                      <a:endParaRPr sz="1200" i="1"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t>Organisée par les associations officielles de la RPG à travers le monde.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t>Organisée par Daniel Reis au Centre du Mouvement à Rodange (Grand-Duché de Luxembourg), ou avec d’autres organismes de formation ou cabinets collectifs.</a:t>
                      </a:r>
                    </a:p>
                  </a:txBody>
                  <a:tcPr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" name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01" y="3501"/>
            <a:ext cx="1285348" cy="14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2878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Image 4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CB5379A-BCE7-465F-8FC9-69AFF5D4DC7A}"/>
              </a:ext>
            </a:extLst>
          </p:cNvPr>
          <p:cNvSpPr>
            <a:spLocks noGrp="1"/>
          </p:cNvSpPr>
          <p:nvPr/>
        </p:nvSpPr>
        <p:spPr>
          <a:xfrm>
            <a:off x="2514600" y="419100"/>
            <a:ext cx="9067800" cy="60198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DF3B657-9A24-4DE0-82DD-31AE74EF6D2A}"/>
              </a:ext>
            </a:extLst>
          </p:cNvPr>
          <p:cNvSpPr>
            <a:spLocks noGrp="1"/>
          </p:cNvSpPr>
          <p:nvPr/>
        </p:nvSpPr>
        <p:spPr>
          <a:xfrm>
            <a:off x="2971800" y="518160"/>
            <a:ext cx="8077200" cy="4724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550" b="1">
                <a:solidFill>
                  <a:srgbClr val="111111"/>
                </a:solidFill>
              </a:defRPr>
            </a:pPr>
            <a:r>
              <a:rPr sz="2040" b="1">
                <a:solidFill>
                  <a:srgbClr val="111111"/>
                </a:solidFill>
              </a:rPr>
              <a:t>La formation TM i : 8 week-ends sur deux ans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0A155BB3-FDBF-4DF0-BE19-F4E63C3ED4D1}"/>
              </a:ext>
            </a:extLst>
          </p:cNvPr>
          <p:cNvSpPr>
            <a:spLocks noGrp="1"/>
          </p:cNvSpPr>
          <p:nvPr/>
        </p:nvSpPr>
        <p:spPr>
          <a:xfrm>
            <a:off x="4114800" y="1021080"/>
            <a:ext cx="5791200" cy="7620"/>
          </a:xfrm>
          <a:prstGeom prst="line">
            <a:avLst/>
          </a:prstGeom>
          <a:noFill/>
          <a:ln w="14288">
            <a:solidFill>
              <a:srgbClr val="9CAF9E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ECFCC-88EF-491B-9AD2-AA6D76DC7E67}"/>
              </a:ext>
            </a:extLst>
          </p:cNvPr>
          <p:cNvSpPr>
            <a:spLocks noGrp="1"/>
          </p:cNvSpPr>
          <p:nvPr/>
        </p:nvSpPr>
        <p:spPr>
          <a:xfrm>
            <a:off x="6347460" y="2118360"/>
            <a:ext cx="1386840" cy="2209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375642"/>
                </a:solidFill>
              </a:defRPr>
            </a:pPr>
            <a:r>
              <a:rPr sz="1080" b="1">
                <a:solidFill>
                  <a:srgbClr val="375642"/>
                </a:solidFill>
              </a:rPr>
              <a:t>Présentation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FFA712E-89FD-4CCB-8DA0-B08A1232A0C4}"/>
              </a:ext>
            </a:extLst>
          </p:cNvPr>
          <p:cNvSpPr>
            <a:spLocks noGrp="1"/>
          </p:cNvSpPr>
          <p:nvPr/>
        </p:nvSpPr>
        <p:spPr>
          <a:xfrm>
            <a:off x="6248400" y="2346960"/>
            <a:ext cx="1584960" cy="2895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0">
                <a:solidFill>
                  <a:srgbClr val="1E1E1E"/>
                </a:solidFill>
              </a:defRPr>
            </a:pPr>
            <a:r>
              <a:rPr sz="1020">
                <a:solidFill>
                  <a:srgbClr val="1E1E1E"/>
                </a:solidFill>
              </a:rPr>
              <a:t>Découverte</a:t>
            </a:r>
          </a:p>
        </p:txBody>
      </p:sp>
      <p:pic>
        <p:nvPicPr>
          <p:cNvPr id="71" name="Image 51"/>
          <p:cNvPicPr>
            <a:picLocks noChangeAspect="1"/>
          </p:cNvPicPr>
          <p:nvPr/>
        </p:nvPicPr>
        <p:blipFill>
          <a:blip r:embed="rId4"/>
          <a:srcRect t="18902" b="18902"/>
          <a:stretch>
            <a:fillRect/>
          </a:stretch>
        </p:blipFill>
        <p:spPr>
          <a:xfrm>
            <a:off x="4191000" y="2667000"/>
            <a:ext cx="853440" cy="853440"/>
          </a:xfrm>
          <a:prstGeom prst="ellipse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E17AE7C0-2CCC-4FA0-BF3E-FD14BFDAB0E6}"/>
              </a:ext>
            </a:extLst>
          </p:cNvPr>
          <p:cNvSpPr>
            <a:spLocks noGrp="1"/>
          </p:cNvSpPr>
          <p:nvPr/>
        </p:nvSpPr>
        <p:spPr>
          <a:xfrm>
            <a:off x="4175760" y="2651760"/>
            <a:ext cx="883920" cy="883920"/>
          </a:xfrm>
          <a:prstGeom prst="ellipse">
            <a:avLst/>
          </a:prstGeom>
          <a:noFill/>
          <a:ln w="28575">
            <a:solidFill>
              <a:srgbClr val="93A989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C76FB6-FBCE-49C4-8D12-19573FD20759}"/>
              </a:ext>
            </a:extLst>
          </p:cNvPr>
          <p:cNvSpPr>
            <a:spLocks noGrp="1"/>
          </p:cNvSpPr>
          <p:nvPr/>
        </p:nvSpPr>
        <p:spPr>
          <a:xfrm>
            <a:off x="3924300" y="3581400"/>
            <a:ext cx="1386840" cy="2209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375642"/>
                </a:solidFill>
              </a:defRPr>
            </a:pPr>
            <a:r>
              <a:rPr sz="1080" b="1">
                <a:solidFill>
                  <a:srgbClr val="375642"/>
                </a:solidFill>
              </a:rPr>
              <a:t>WE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6144EC-B0C0-4F6E-999A-E5925475B5CD}"/>
              </a:ext>
            </a:extLst>
          </p:cNvPr>
          <p:cNvSpPr>
            <a:spLocks noGrp="1"/>
          </p:cNvSpPr>
          <p:nvPr/>
        </p:nvSpPr>
        <p:spPr>
          <a:xfrm>
            <a:off x="3825240" y="3810000"/>
            <a:ext cx="1584960" cy="2895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0">
                <a:solidFill>
                  <a:srgbClr val="1E1E1E"/>
                </a:solidFill>
              </a:defRPr>
            </a:pPr>
            <a:r>
              <a:rPr sz="1020">
                <a:solidFill>
                  <a:srgbClr val="1E1E1E"/>
                </a:solidFill>
              </a:rPr>
              <a:t>Diaphragmes</a:t>
            </a:r>
          </a:p>
        </p:txBody>
      </p:sp>
      <p:pic>
        <p:nvPicPr>
          <p:cNvPr id="75" name="Image 55"/>
          <p:cNvPicPr>
            <a:picLocks noChangeAspect="1"/>
          </p:cNvPicPr>
          <p:nvPr/>
        </p:nvPicPr>
        <p:blipFill>
          <a:blip r:embed="rId5"/>
          <a:srcRect t="23196" b="23196"/>
          <a:stretch>
            <a:fillRect/>
          </a:stretch>
        </p:blipFill>
        <p:spPr>
          <a:xfrm>
            <a:off x="5867400" y="2667000"/>
            <a:ext cx="853440" cy="853440"/>
          </a:xfrm>
          <a:prstGeom prst="ellipse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D599E0C1-FD71-480D-AC1C-7B4C2B2026AE}"/>
              </a:ext>
            </a:extLst>
          </p:cNvPr>
          <p:cNvSpPr>
            <a:spLocks noGrp="1"/>
          </p:cNvSpPr>
          <p:nvPr/>
        </p:nvSpPr>
        <p:spPr>
          <a:xfrm>
            <a:off x="5852160" y="2651760"/>
            <a:ext cx="883920" cy="883920"/>
          </a:xfrm>
          <a:prstGeom prst="ellipse">
            <a:avLst/>
          </a:prstGeom>
          <a:noFill/>
          <a:ln w="28575">
            <a:solidFill>
              <a:srgbClr val="93A989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1F843A7-6E98-4C27-90F7-5CF7C8491086}"/>
              </a:ext>
            </a:extLst>
          </p:cNvPr>
          <p:cNvSpPr>
            <a:spLocks noGrp="1"/>
          </p:cNvSpPr>
          <p:nvPr/>
        </p:nvSpPr>
        <p:spPr>
          <a:xfrm>
            <a:off x="5600700" y="3581400"/>
            <a:ext cx="1386840" cy="2209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375642"/>
                </a:solidFill>
              </a:defRPr>
            </a:pPr>
            <a:r>
              <a:rPr sz="1080" b="1">
                <a:solidFill>
                  <a:srgbClr val="375642"/>
                </a:solidFill>
              </a:rPr>
              <a:t>WE 2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CD1F45A-2BD2-4C6E-AC18-2712056CB505}"/>
              </a:ext>
            </a:extLst>
          </p:cNvPr>
          <p:cNvSpPr>
            <a:spLocks noGrp="1"/>
          </p:cNvSpPr>
          <p:nvPr/>
        </p:nvSpPr>
        <p:spPr>
          <a:xfrm>
            <a:off x="5501640" y="3810000"/>
            <a:ext cx="1584960" cy="2895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0">
                <a:solidFill>
                  <a:srgbClr val="1E1E1E"/>
                </a:solidFill>
              </a:defRPr>
            </a:pPr>
            <a:r>
              <a:rPr sz="1020">
                <a:solidFill>
                  <a:srgbClr val="1E1E1E"/>
                </a:solidFill>
              </a:rPr>
              <a:t>Artères</a:t>
            </a:r>
          </a:p>
        </p:txBody>
      </p:sp>
      <p:pic>
        <p:nvPicPr>
          <p:cNvPr id="79" name="Image 59"/>
          <p:cNvPicPr>
            <a:picLocks noChangeAspect="1"/>
          </p:cNvPicPr>
          <p:nvPr/>
        </p:nvPicPr>
        <p:blipFill>
          <a:blip r:embed="rId6"/>
          <a:srcRect t="17105" b="17105"/>
          <a:stretch>
            <a:fillRect/>
          </a:stretch>
        </p:blipFill>
        <p:spPr>
          <a:xfrm>
            <a:off x="7543800" y="2667000"/>
            <a:ext cx="853440" cy="853440"/>
          </a:xfrm>
          <a:prstGeom prst="ellipse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3BC932EE-951C-4CC3-8767-4CF105DE7584}"/>
              </a:ext>
            </a:extLst>
          </p:cNvPr>
          <p:cNvSpPr>
            <a:spLocks noGrp="1"/>
          </p:cNvSpPr>
          <p:nvPr/>
        </p:nvSpPr>
        <p:spPr>
          <a:xfrm>
            <a:off x="7528560" y="2651760"/>
            <a:ext cx="883920" cy="883920"/>
          </a:xfrm>
          <a:prstGeom prst="ellipse">
            <a:avLst/>
          </a:prstGeom>
          <a:noFill/>
          <a:ln w="28575">
            <a:solidFill>
              <a:srgbClr val="93A989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5CDD9A-2FD8-4BDA-92F8-79B85B7CA117}"/>
              </a:ext>
            </a:extLst>
          </p:cNvPr>
          <p:cNvSpPr>
            <a:spLocks noGrp="1"/>
          </p:cNvSpPr>
          <p:nvPr/>
        </p:nvSpPr>
        <p:spPr>
          <a:xfrm>
            <a:off x="7277100" y="3581400"/>
            <a:ext cx="1386840" cy="2209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375642"/>
                </a:solidFill>
              </a:defRPr>
            </a:pPr>
            <a:r>
              <a:rPr sz="1080" b="1">
                <a:solidFill>
                  <a:srgbClr val="375642"/>
                </a:solidFill>
              </a:rPr>
              <a:t>WE 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48A098C-B640-4AAC-B443-0BE196C55AE4}"/>
              </a:ext>
            </a:extLst>
          </p:cNvPr>
          <p:cNvSpPr>
            <a:spLocks noGrp="1"/>
          </p:cNvSpPr>
          <p:nvPr/>
        </p:nvSpPr>
        <p:spPr>
          <a:xfrm>
            <a:off x="7178040" y="3810000"/>
            <a:ext cx="1584960" cy="2895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0">
                <a:solidFill>
                  <a:srgbClr val="1E1E1E"/>
                </a:solidFill>
              </a:defRPr>
            </a:pPr>
            <a:r>
              <a:rPr sz="1020">
                <a:solidFill>
                  <a:srgbClr val="1E1E1E"/>
                </a:solidFill>
              </a:rPr>
              <a:t>Thorax</a:t>
            </a:r>
          </a:p>
        </p:txBody>
      </p:sp>
      <p:pic>
        <p:nvPicPr>
          <p:cNvPr id="83" name="Image 63"/>
          <p:cNvPicPr>
            <a:picLocks noChangeAspect="1"/>
          </p:cNvPicPr>
          <p:nvPr/>
        </p:nvPicPr>
        <p:blipFill>
          <a:blip r:embed="rId7"/>
          <a:srcRect t="18824" b="18824"/>
          <a:stretch>
            <a:fillRect/>
          </a:stretch>
        </p:blipFill>
        <p:spPr>
          <a:xfrm>
            <a:off x="9220200" y="2667000"/>
            <a:ext cx="853440" cy="853440"/>
          </a:xfrm>
          <a:prstGeom prst="ellipse">
            <a:avLst/>
          </a:prstGeom>
        </p:spPr>
      </p:pic>
      <p:sp>
        <p:nvSpPr>
          <p:cNvPr id="22" name="Ellipse 21">
            <a:extLst>
              <a:ext uri="{FF2B5EF4-FFF2-40B4-BE49-F238E27FC236}">
                <a16:creationId xmlns:a16="http://schemas.microsoft.com/office/drawing/2014/main" id="{6234AC86-E46D-4274-8409-B9F0BC90D722}"/>
              </a:ext>
            </a:extLst>
          </p:cNvPr>
          <p:cNvSpPr>
            <a:spLocks noGrp="1"/>
          </p:cNvSpPr>
          <p:nvPr/>
        </p:nvSpPr>
        <p:spPr>
          <a:xfrm>
            <a:off x="9204960" y="2651760"/>
            <a:ext cx="883920" cy="883920"/>
          </a:xfrm>
          <a:prstGeom prst="ellipse">
            <a:avLst/>
          </a:prstGeom>
          <a:noFill/>
          <a:ln w="28575">
            <a:solidFill>
              <a:srgbClr val="93A989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4BFB8E4-6DB4-494C-BCDA-4F91D12172F5}"/>
              </a:ext>
            </a:extLst>
          </p:cNvPr>
          <p:cNvSpPr>
            <a:spLocks noGrp="1"/>
          </p:cNvSpPr>
          <p:nvPr/>
        </p:nvSpPr>
        <p:spPr>
          <a:xfrm>
            <a:off x="8953500" y="3581400"/>
            <a:ext cx="1386840" cy="2209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375642"/>
                </a:solidFill>
              </a:defRPr>
            </a:pPr>
            <a:r>
              <a:rPr sz="1080" b="1">
                <a:solidFill>
                  <a:srgbClr val="375642"/>
                </a:solidFill>
              </a:rPr>
              <a:t>WE 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34E1EF9-B887-4525-99F8-3038826E6955}"/>
              </a:ext>
            </a:extLst>
          </p:cNvPr>
          <p:cNvSpPr>
            <a:spLocks noGrp="1"/>
          </p:cNvSpPr>
          <p:nvPr/>
        </p:nvSpPr>
        <p:spPr>
          <a:xfrm>
            <a:off x="8854440" y="3810000"/>
            <a:ext cx="1584960" cy="2895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0">
                <a:solidFill>
                  <a:srgbClr val="1E1E1E"/>
                </a:solidFill>
              </a:defRPr>
            </a:pPr>
            <a:r>
              <a:rPr sz="1020">
                <a:solidFill>
                  <a:srgbClr val="1E1E1E"/>
                </a:solidFill>
              </a:rPr>
              <a:t>Péritoine</a:t>
            </a:r>
          </a:p>
        </p:txBody>
      </p:sp>
      <p:pic>
        <p:nvPicPr>
          <p:cNvPr id="87" name="Image 67"/>
          <p:cNvPicPr>
            <a:picLocks noChangeAspect="1"/>
          </p:cNvPicPr>
          <p:nvPr/>
        </p:nvPicPr>
        <p:blipFill>
          <a:blip r:embed="rId8"/>
          <a:srcRect t="19412" b="19412"/>
          <a:stretch>
            <a:fillRect/>
          </a:stretch>
        </p:blipFill>
        <p:spPr>
          <a:xfrm>
            <a:off x="4191000" y="4495800"/>
            <a:ext cx="853440" cy="853440"/>
          </a:xfrm>
          <a:prstGeom prst="ellipse">
            <a:avLst/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AB88D37E-FA64-43DC-B8D1-C855B058E90A}"/>
              </a:ext>
            </a:extLst>
          </p:cNvPr>
          <p:cNvSpPr>
            <a:spLocks noGrp="1"/>
          </p:cNvSpPr>
          <p:nvPr/>
        </p:nvSpPr>
        <p:spPr>
          <a:xfrm>
            <a:off x="4175760" y="4480560"/>
            <a:ext cx="883920" cy="883920"/>
          </a:xfrm>
          <a:prstGeom prst="ellipse">
            <a:avLst/>
          </a:prstGeom>
          <a:noFill/>
          <a:ln w="28575">
            <a:solidFill>
              <a:srgbClr val="93A989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1B9C0AE-648F-4E87-A193-EA8B0D251BA4}"/>
              </a:ext>
            </a:extLst>
          </p:cNvPr>
          <p:cNvSpPr>
            <a:spLocks noGrp="1"/>
          </p:cNvSpPr>
          <p:nvPr/>
        </p:nvSpPr>
        <p:spPr>
          <a:xfrm>
            <a:off x="3924300" y="5410200"/>
            <a:ext cx="1386840" cy="2209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375642"/>
                </a:solidFill>
              </a:defRPr>
            </a:pPr>
            <a:r>
              <a:rPr sz="1080" b="1">
                <a:solidFill>
                  <a:srgbClr val="375642"/>
                </a:solidFill>
              </a:rPr>
              <a:t>WE 5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4181F40-42E2-4252-BC84-EB90D9FA6D1A}"/>
              </a:ext>
            </a:extLst>
          </p:cNvPr>
          <p:cNvSpPr>
            <a:spLocks noGrp="1"/>
          </p:cNvSpPr>
          <p:nvPr/>
        </p:nvSpPr>
        <p:spPr>
          <a:xfrm>
            <a:off x="3825240" y="5638800"/>
            <a:ext cx="1584960" cy="2895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0">
                <a:solidFill>
                  <a:srgbClr val="1E1E1E"/>
                </a:solidFill>
              </a:defRPr>
            </a:pPr>
            <a:r>
              <a:rPr sz="1020">
                <a:solidFill>
                  <a:srgbClr val="1E1E1E"/>
                </a:solidFill>
              </a:rPr>
              <a:t>Bassin</a:t>
            </a:r>
          </a:p>
        </p:txBody>
      </p:sp>
      <p:pic>
        <p:nvPicPr>
          <p:cNvPr id="91" name="Image 71"/>
          <p:cNvPicPr>
            <a:picLocks noChangeAspect="1"/>
          </p:cNvPicPr>
          <p:nvPr/>
        </p:nvPicPr>
        <p:blipFill>
          <a:blip r:embed="rId9"/>
          <a:srcRect t="26804" b="26804"/>
          <a:stretch>
            <a:fillRect/>
          </a:stretch>
        </p:blipFill>
        <p:spPr>
          <a:xfrm>
            <a:off x="5867400" y="4495800"/>
            <a:ext cx="853440" cy="853440"/>
          </a:xfrm>
          <a:prstGeom prst="ellipse">
            <a:avLst/>
          </a:prstGeom>
        </p:spPr>
      </p:pic>
      <p:sp>
        <p:nvSpPr>
          <p:cNvPr id="30" name="Ellipse 29">
            <a:extLst>
              <a:ext uri="{FF2B5EF4-FFF2-40B4-BE49-F238E27FC236}">
                <a16:creationId xmlns:a16="http://schemas.microsoft.com/office/drawing/2014/main" id="{85A1EE1A-76F2-4D16-B456-3B8E447C6867}"/>
              </a:ext>
            </a:extLst>
          </p:cNvPr>
          <p:cNvSpPr>
            <a:spLocks noGrp="1"/>
          </p:cNvSpPr>
          <p:nvPr/>
        </p:nvSpPr>
        <p:spPr>
          <a:xfrm>
            <a:off x="5852160" y="4480560"/>
            <a:ext cx="883920" cy="883920"/>
          </a:xfrm>
          <a:prstGeom prst="ellipse">
            <a:avLst/>
          </a:prstGeom>
          <a:noFill/>
          <a:ln w="28575">
            <a:solidFill>
              <a:srgbClr val="93A989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2CECEBD-AD43-4A19-AC27-AA032C201C3D}"/>
              </a:ext>
            </a:extLst>
          </p:cNvPr>
          <p:cNvSpPr>
            <a:spLocks noGrp="1"/>
          </p:cNvSpPr>
          <p:nvPr/>
        </p:nvSpPr>
        <p:spPr>
          <a:xfrm>
            <a:off x="5600700" y="5410200"/>
            <a:ext cx="1386840" cy="2209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375642"/>
                </a:solidFill>
              </a:defRPr>
            </a:pPr>
            <a:r>
              <a:rPr sz="1080" b="1">
                <a:solidFill>
                  <a:srgbClr val="375642"/>
                </a:solidFill>
              </a:rPr>
              <a:t>WE 6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236104A-BE08-4ECB-A444-5BA23316595A}"/>
              </a:ext>
            </a:extLst>
          </p:cNvPr>
          <p:cNvSpPr>
            <a:spLocks noGrp="1"/>
          </p:cNvSpPr>
          <p:nvPr/>
        </p:nvSpPr>
        <p:spPr>
          <a:xfrm>
            <a:off x="5501640" y="5638800"/>
            <a:ext cx="1584960" cy="2895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0">
                <a:solidFill>
                  <a:srgbClr val="1E1E1E"/>
                </a:solidFill>
              </a:defRPr>
            </a:pPr>
            <a:r>
              <a:rPr sz="1020">
                <a:solidFill>
                  <a:srgbClr val="1E1E1E"/>
                </a:solidFill>
              </a:rPr>
              <a:t>Nerfs périphériques</a:t>
            </a:r>
          </a:p>
        </p:txBody>
      </p:sp>
      <p:pic>
        <p:nvPicPr>
          <p:cNvPr id="95" name="Image 75"/>
          <p:cNvPicPr>
            <a:picLocks noChangeAspect="1"/>
          </p:cNvPicPr>
          <p:nvPr/>
        </p:nvPicPr>
        <p:blipFill>
          <a:blip r:embed="rId10"/>
          <a:srcRect t="28646" b="28646"/>
          <a:stretch>
            <a:fillRect/>
          </a:stretch>
        </p:blipFill>
        <p:spPr>
          <a:xfrm>
            <a:off x="7559040" y="4495800"/>
            <a:ext cx="853440" cy="853440"/>
          </a:xfrm>
          <a:prstGeom prst="ellipse">
            <a:avLst/>
          </a:prstGeom>
        </p:spPr>
      </p:pic>
      <p:sp>
        <p:nvSpPr>
          <p:cNvPr id="34" name="Ellipse 33">
            <a:extLst>
              <a:ext uri="{FF2B5EF4-FFF2-40B4-BE49-F238E27FC236}">
                <a16:creationId xmlns:a16="http://schemas.microsoft.com/office/drawing/2014/main" id="{EB425EF1-E338-4F59-B8AB-9C26E0DCDA5C}"/>
              </a:ext>
            </a:extLst>
          </p:cNvPr>
          <p:cNvSpPr>
            <a:spLocks noGrp="1"/>
          </p:cNvSpPr>
          <p:nvPr/>
        </p:nvSpPr>
        <p:spPr>
          <a:xfrm>
            <a:off x="7528560" y="4480560"/>
            <a:ext cx="883920" cy="883920"/>
          </a:xfrm>
          <a:prstGeom prst="ellipse">
            <a:avLst/>
          </a:prstGeom>
          <a:noFill/>
          <a:ln w="28575">
            <a:solidFill>
              <a:srgbClr val="93A989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2202914-B466-4071-9E0D-0B85B4357318}"/>
              </a:ext>
            </a:extLst>
          </p:cNvPr>
          <p:cNvSpPr>
            <a:spLocks noGrp="1"/>
          </p:cNvSpPr>
          <p:nvPr/>
        </p:nvSpPr>
        <p:spPr>
          <a:xfrm>
            <a:off x="7277100" y="5410200"/>
            <a:ext cx="1386840" cy="2209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375642"/>
                </a:solidFill>
              </a:defRPr>
            </a:pPr>
            <a:r>
              <a:rPr sz="1080" b="1">
                <a:solidFill>
                  <a:srgbClr val="375642"/>
                </a:solidFill>
              </a:rPr>
              <a:t>WE 7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3BF0730-EC6D-4789-8ACA-99DFA2947CF7}"/>
              </a:ext>
            </a:extLst>
          </p:cNvPr>
          <p:cNvSpPr>
            <a:spLocks noGrp="1"/>
          </p:cNvSpPr>
          <p:nvPr/>
        </p:nvSpPr>
        <p:spPr>
          <a:xfrm>
            <a:off x="7178040" y="5638800"/>
            <a:ext cx="1584960" cy="2895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0">
                <a:solidFill>
                  <a:srgbClr val="1E1E1E"/>
                </a:solidFill>
              </a:defRPr>
            </a:pPr>
            <a:r>
              <a:rPr sz="1020">
                <a:solidFill>
                  <a:srgbClr val="1E1E1E"/>
                </a:solidFill>
              </a:rPr>
              <a:t>Cranio-sacré 1</a:t>
            </a:r>
          </a:p>
        </p:txBody>
      </p:sp>
      <p:pic>
        <p:nvPicPr>
          <p:cNvPr id="99" name="Image 79"/>
          <p:cNvPicPr>
            <a:picLocks noChangeAspect="1"/>
          </p:cNvPicPr>
          <p:nvPr/>
        </p:nvPicPr>
        <p:blipFill>
          <a:blip r:embed="rId11"/>
          <a:srcRect t="15441" b="15441"/>
          <a:stretch>
            <a:fillRect/>
          </a:stretch>
        </p:blipFill>
        <p:spPr>
          <a:xfrm>
            <a:off x="9250680" y="4495800"/>
            <a:ext cx="853440" cy="853440"/>
          </a:xfrm>
          <a:prstGeom prst="ellipse">
            <a:avLst/>
          </a:prstGeom>
        </p:spPr>
      </p:pic>
      <p:sp>
        <p:nvSpPr>
          <p:cNvPr id="38" name="Ellipse 37">
            <a:extLst>
              <a:ext uri="{FF2B5EF4-FFF2-40B4-BE49-F238E27FC236}">
                <a16:creationId xmlns:a16="http://schemas.microsoft.com/office/drawing/2014/main" id="{FEF9F977-FC0B-4F04-822B-922646780001}"/>
              </a:ext>
            </a:extLst>
          </p:cNvPr>
          <p:cNvSpPr>
            <a:spLocks noGrp="1"/>
          </p:cNvSpPr>
          <p:nvPr/>
        </p:nvSpPr>
        <p:spPr>
          <a:xfrm>
            <a:off x="9204960" y="4480560"/>
            <a:ext cx="883920" cy="883920"/>
          </a:xfrm>
          <a:prstGeom prst="ellipse">
            <a:avLst/>
          </a:prstGeom>
          <a:noFill/>
          <a:ln w="28575">
            <a:solidFill>
              <a:srgbClr val="93A989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BAEF8D9-9B21-419D-A050-3BE6029EED66}"/>
              </a:ext>
            </a:extLst>
          </p:cNvPr>
          <p:cNvSpPr>
            <a:spLocks noGrp="1"/>
          </p:cNvSpPr>
          <p:nvPr/>
        </p:nvSpPr>
        <p:spPr>
          <a:xfrm>
            <a:off x="8953500" y="5410200"/>
            <a:ext cx="1386840" cy="2209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375642"/>
                </a:solidFill>
              </a:defRPr>
            </a:pPr>
            <a:r>
              <a:rPr sz="1080" b="1">
                <a:solidFill>
                  <a:srgbClr val="375642"/>
                </a:solidFill>
              </a:rPr>
              <a:t>WE 8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AA9D7ED-49AD-41E8-8FCA-E426F1DBEC54}"/>
              </a:ext>
            </a:extLst>
          </p:cNvPr>
          <p:cNvSpPr>
            <a:spLocks noGrp="1"/>
          </p:cNvSpPr>
          <p:nvPr/>
        </p:nvSpPr>
        <p:spPr>
          <a:xfrm>
            <a:off x="8854440" y="5638800"/>
            <a:ext cx="1584960" cy="2895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0">
                <a:solidFill>
                  <a:srgbClr val="1E1E1E"/>
                </a:solidFill>
              </a:defRPr>
            </a:pPr>
            <a:r>
              <a:rPr sz="1020">
                <a:solidFill>
                  <a:srgbClr val="1E1E1E"/>
                </a:solidFill>
              </a:rPr>
              <a:t>Cranio-sacré 2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CE4FF5F-2FDB-4FB5-AA91-4CCB116AE4D7}"/>
              </a:ext>
            </a:extLst>
          </p:cNvPr>
          <p:cNvSpPr>
            <a:spLocks noGrp="1"/>
          </p:cNvSpPr>
          <p:nvPr/>
        </p:nvSpPr>
        <p:spPr>
          <a:xfrm>
            <a:off x="304800" y="3238500"/>
            <a:ext cx="1981200" cy="2286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650" b="0">
                <a:solidFill>
                  <a:srgbClr val="111111"/>
                </a:solidFill>
              </a:defRPr>
            </a:pPr>
            <a:r>
              <a:rPr sz="1320">
                <a:solidFill>
                  <a:srgbClr val="111111"/>
                </a:solidFill>
              </a:rPr>
              <a:t>Entre chaque</a:t>
            </a:r>
          </a:p>
          <a:p>
            <a:pPr algn="ctr">
              <a:buNone/>
              <a:defRPr sz="1650" b="0">
                <a:solidFill>
                  <a:srgbClr val="111111"/>
                </a:solidFill>
              </a:defRPr>
            </a:pPr>
            <a:r>
              <a:rPr sz="1320">
                <a:solidFill>
                  <a:srgbClr val="111111"/>
                </a:solidFill>
              </a:rPr>
              <a:t>week-end :</a:t>
            </a:r>
          </a:p>
          <a:p>
            <a:pPr algn="ctr">
              <a:buNone/>
              <a:defRPr sz="1650" b="0">
                <a:solidFill>
                  <a:srgbClr val="111111"/>
                </a:solidFill>
              </a:defRPr>
            </a:pPr>
            <a:r>
              <a:rPr sz="1320">
                <a:solidFill>
                  <a:srgbClr val="111111"/>
                </a:solidFill>
              </a:rPr>
              <a:t>le temps nécessaire</a:t>
            </a:r>
          </a:p>
          <a:p>
            <a:pPr algn="ctr">
              <a:buNone/>
              <a:defRPr sz="1650" b="0">
                <a:solidFill>
                  <a:srgbClr val="111111"/>
                </a:solidFill>
              </a:defRPr>
            </a:pPr>
            <a:r>
              <a:rPr sz="1320">
                <a:solidFill>
                  <a:srgbClr val="111111"/>
                </a:solidFill>
              </a:rPr>
              <a:t>pour préparer le suivant</a:t>
            </a:r>
          </a:p>
          <a:p>
            <a:pPr algn="ctr">
              <a:buNone/>
              <a:defRPr sz="1650" b="0">
                <a:solidFill>
                  <a:srgbClr val="111111"/>
                </a:solidFill>
              </a:defRPr>
            </a:pPr>
            <a:r>
              <a:rPr sz="1320">
                <a:solidFill>
                  <a:srgbClr val="111111"/>
                </a:solidFill>
              </a:rPr>
              <a:t>et intégrer le précédent</a:t>
            </a:r>
          </a:p>
          <a:p>
            <a:pPr algn="ctr">
              <a:buNone/>
              <a:defRPr sz="1650" b="0">
                <a:solidFill>
                  <a:srgbClr val="111111"/>
                </a:solidFill>
              </a:defRPr>
            </a:pPr>
            <a:r>
              <a:rPr sz="1320">
                <a:solidFill>
                  <a:srgbClr val="111111"/>
                </a:solidFill>
              </a:rPr>
              <a:t>dans la pratique</a:t>
            </a:r>
          </a:p>
          <a:p>
            <a:pPr algn="ctr">
              <a:buNone/>
              <a:defRPr sz="1650" b="0">
                <a:solidFill>
                  <a:srgbClr val="111111"/>
                </a:solidFill>
              </a:defRPr>
            </a:pPr>
            <a:r>
              <a:rPr sz="1320">
                <a:solidFill>
                  <a:srgbClr val="111111"/>
                </a:solidFill>
              </a:rPr>
              <a:t>en cabinet.</a:t>
            </a:r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8E36B862-B02C-4F47-8889-5C54D42804DA}"/>
              </a:ext>
            </a:extLst>
          </p:cNvPr>
          <p:cNvSpPr>
            <a:spLocks noGrp="1"/>
          </p:cNvSpPr>
          <p:nvPr/>
        </p:nvSpPr>
        <p:spPr>
          <a:xfrm>
            <a:off x="4572000" y="6019800"/>
            <a:ext cx="365760" cy="289560"/>
          </a:xfrm>
          <a:prstGeom prst="roundRect">
            <a:avLst>
              <a:gd name="adj" fmla="val 15789"/>
            </a:avLst>
          </a:prstGeom>
          <a:solidFill>
            <a:srgbClr val="375642"/>
          </a:solidFill>
          <a:ln w="9525">
            <a:solidFill>
              <a:srgbClr val="93A989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1875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▣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346F3E86-C5E9-4512-B83B-48CC5BCDBCB7}"/>
              </a:ext>
            </a:extLst>
          </p:cNvPr>
          <p:cNvSpPr>
            <a:spLocks noGrp="1"/>
          </p:cNvSpPr>
          <p:nvPr/>
        </p:nvSpPr>
        <p:spPr>
          <a:xfrm>
            <a:off x="5067300" y="5974080"/>
            <a:ext cx="5334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575" b="1">
                <a:solidFill>
                  <a:srgbClr val="375642"/>
                </a:solidFill>
              </a:defRPr>
            </a:pPr>
            <a:r>
              <a:rPr sz="1260" b="1">
                <a:solidFill>
                  <a:srgbClr val="375642"/>
                </a:solidFill>
              </a:rPr>
              <a:t>Avant chaque week-end : préparation anatomique à distance</a:t>
            </a:r>
          </a:p>
        </p:txBody>
      </p:sp>
      <p:pic>
        <p:nvPicPr>
          <p:cNvPr id="106" name="Image 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50519" y="1189410"/>
            <a:ext cx="874042" cy="835200"/>
          </a:xfrm>
          <a:prstGeom prst="ellipse">
            <a:avLst/>
          </a:prstGeom>
        </p:spPr>
      </p:pic>
      <p:sp>
        <p:nvSpPr>
          <p:cNvPr id="54" name="Cadre titre harmonisé">
            <a:extLst>
              <a:ext uri="{FF2B5EF4-FFF2-40B4-BE49-F238E27FC236}">
                <a16:creationId xmlns:a16="http://schemas.microsoft.com/office/drawing/2014/main" id="{3E84F42B-5E1E-4777-9758-1FCC0792327E}"/>
              </a:ext>
            </a:extLst>
          </p:cNvPr>
          <p:cNvSpPr>
            <a:spLocks noGrp="1"/>
          </p:cNvSpPr>
          <p:nvPr/>
        </p:nvSpPr>
        <p:spPr>
          <a:xfrm>
            <a:off x="1447800" y="190500"/>
            <a:ext cx="10553700" cy="857250"/>
          </a:xfrm>
          <a:prstGeom prst="rect">
            <a:avLst/>
          </a:prstGeom>
          <a:noFill/>
          <a:ln w="10478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772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66000">
              <a:srgbClr val="F8F7EE"/>
            </a:gs>
            <a:gs pos="100000">
              <a:srgbClr val="EDF1DF"/>
            </a:gs>
          </a:gsLst>
          <a:path path="shape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Arc 26">
            <a:extLst>
              <a:ext uri="{FF2B5EF4-FFF2-40B4-BE49-F238E27FC236}">
                <a16:creationId xmlns:a16="http://schemas.microsoft.com/office/drawing/2014/main" id="{FF70A22B-8C32-4820-86DD-CFF96381501E}"/>
              </a:ext>
            </a:extLst>
          </p:cNvPr>
          <p:cNvSpPr>
            <a:spLocks noGrp="1"/>
          </p:cNvSpPr>
          <p:nvPr/>
        </p:nvSpPr>
        <p:spPr>
          <a:xfrm>
            <a:off x="-762000" y="5105400"/>
            <a:ext cx="9144000" cy="2743200"/>
          </a:xfrm>
          <a:prstGeom prst="arc">
            <a:avLst/>
          </a:prstGeom>
          <a:noFill/>
          <a:ln w="114300">
            <a:solidFill>
              <a:srgbClr val="E7EDE0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3061AD90-9964-4228-8D4D-2E0376718F6F}"/>
              </a:ext>
            </a:extLst>
          </p:cNvPr>
          <p:cNvSpPr>
            <a:spLocks noGrp="1"/>
          </p:cNvSpPr>
          <p:nvPr/>
        </p:nvSpPr>
        <p:spPr>
          <a:xfrm>
            <a:off x="6248400" y="4648200"/>
            <a:ext cx="6858000" cy="2514600"/>
          </a:xfrm>
          <a:prstGeom prst="arc">
            <a:avLst/>
          </a:prstGeom>
          <a:noFill/>
          <a:ln w="76200">
            <a:solidFill>
              <a:srgbClr val="EEF1E8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D1A1E2-5A43-4866-B2F3-704A4704B845}"/>
              </a:ext>
            </a:extLst>
          </p:cNvPr>
          <p:cNvSpPr>
            <a:spLocks noGrp="1"/>
          </p:cNvSpPr>
          <p:nvPr/>
        </p:nvSpPr>
        <p:spPr>
          <a:xfrm>
            <a:off x="1943100" y="419100"/>
            <a:ext cx="8305800" cy="4876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700" b="1">
                <a:solidFill>
                  <a:srgbClr val="111111"/>
                </a:solidFill>
              </a:defRPr>
            </a:pPr>
            <a:r>
              <a:rPr sz="2160" b="1">
                <a:solidFill>
                  <a:srgbClr val="111111"/>
                </a:solidFill>
              </a:rPr>
              <a:t>Une formation modulable — un parcours progressif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527DBE1F-2BDD-4904-A478-1C41BD3DEB44}"/>
              </a:ext>
            </a:extLst>
          </p:cNvPr>
          <p:cNvSpPr>
            <a:spLocks noGrp="1"/>
          </p:cNvSpPr>
          <p:nvPr/>
        </p:nvSpPr>
        <p:spPr>
          <a:xfrm>
            <a:off x="3200400" y="990600"/>
            <a:ext cx="5791200" cy="7620"/>
          </a:xfrm>
          <a:prstGeom prst="line">
            <a:avLst/>
          </a:prstGeom>
          <a:noFill/>
          <a:ln w="19050">
            <a:solidFill>
              <a:srgbClr val="9CAF9E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2BF7FEA-ABBE-462D-97FA-4E6B01E501C1}"/>
              </a:ext>
            </a:extLst>
          </p:cNvPr>
          <p:cNvSpPr>
            <a:spLocks noGrp="1"/>
          </p:cNvSpPr>
          <p:nvPr/>
        </p:nvSpPr>
        <p:spPr>
          <a:xfrm>
            <a:off x="1861751" y="1104900"/>
            <a:ext cx="8773298" cy="3200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725" b="1">
                <a:solidFill>
                  <a:srgbClr val="375642"/>
                </a:solidFill>
              </a:defRPr>
            </a:pPr>
            <a:r>
              <a:rPr sz="1725" b="1">
                <a:solidFill>
                  <a:srgbClr val="375642"/>
                </a:solidFill>
              </a:rPr>
              <a:t>Chaque week-end peut être suivi indépendamment et intégré à un parcours progressif.</a:t>
            </a:r>
            <a:endParaRPr sz="1380" b="1">
              <a:solidFill>
                <a:srgbClr val="375642"/>
              </a:solidFill>
            </a:endParaRPr>
          </a:p>
        </p:txBody>
      </p:sp>
      <p:sp>
        <p:nvSpPr>
          <p:cNvPr id="6" name="Flèche vers la droite 5">
            <a:extLst>
              <a:ext uri="{FF2B5EF4-FFF2-40B4-BE49-F238E27FC236}">
                <a16:creationId xmlns:a16="http://schemas.microsoft.com/office/drawing/2014/main" id="{93E42BF3-6C16-42C3-A5F9-1B27BCC5A6E4}"/>
              </a:ext>
            </a:extLst>
          </p:cNvPr>
          <p:cNvSpPr>
            <a:spLocks noGrp="1"/>
          </p:cNvSpPr>
          <p:nvPr/>
        </p:nvSpPr>
        <p:spPr>
          <a:xfrm rot="-480000">
            <a:off x="2628900" y="2057400"/>
            <a:ext cx="1676400" cy="320040"/>
          </a:xfrm>
          <a:prstGeom prst="rightArrow">
            <a:avLst/>
          </a:prstGeom>
          <a:solidFill>
            <a:srgbClr val="DDE6D8"/>
          </a:solidFill>
          <a:ln w="0">
            <a:noFill/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7" name="Flèche vers la droite 6">
            <a:extLst>
              <a:ext uri="{FF2B5EF4-FFF2-40B4-BE49-F238E27FC236}">
                <a16:creationId xmlns:a16="http://schemas.microsoft.com/office/drawing/2014/main" id="{35F16D98-6F9D-4B09-88F3-15D19B199FEA}"/>
              </a:ext>
            </a:extLst>
          </p:cNvPr>
          <p:cNvSpPr>
            <a:spLocks noGrp="1"/>
          </p:cNvSpPr>
          <p:nvPr/>
        </p:nvSpPr>
        <p:spPr>
          <a:xfrm rot="480000">
            <a:off x="5219700" y="2057400"/>
            <a:ext cx="1676400" cy="320040"/>
          </a:xfrm>
          <a:prstGeom prst="rightArrow">
            <a:avLst/>
          </a:prstGeom>
          <a:solidFill>
            <a:srgbClr val="DDE6D8"/>
          </a:solidFill>
          <a:ln w="0">
            <a:noFill/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8" name="Flèche vers la droite 7">
            <a:extLst>
              <a:ext uri="{FF2B5EF4-FFF2-40B4-BE49-F238E27FC236}">
                <a16:creationId xmlns:a16="http://schemas.microsoft.com/office/drawing/2014/main" id="{45051724-A841-48ED-B2EF-6C4C78FF0611}"/>
              </a:ext>
            </a:extLst>
          </p:cNvPr>
          <p:cNvSpPr>
            <a:spLocks noGrp="1"/>
          </p:cNvSpPr>
          <p:nvPr/>
        </p:nvSpPr>
        <p:spPr>
          <a:xfrm rot="-480000">
            <a:off x="7810500" y="2057400"/>
            <a:ext cx="1676400" cy="320040"/>
          </a:xfrm>
          <a:prstGeom prst="rightArrow">
            <a:avLst/>
          </a:prstGeom>
          <a:solidFill>
            <a:srgbClr val="DDE6D8"/>
          </a:solidFill>
          <a:ln w="0">
            <a:noFill/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98A0172F-2B93-4927-AEE2-E8FF77FA7073}"/>
              </a:ext>
            </a:extLst>
          </p:cNvPr>
          <p:cNvSpPr>
            <a:spLocks noGrp="1"/>
          </p:cNvSpPr>
          <p:nvPr/>
        </p:nvSpPr>
        <p:spPr>
          <a:xfrm>
            <a:off x="2019300" y="2133600"/>
            <a:ext cx="502920" cy="502920"/>
          </a:xfrm>
          <a:prstGeom prst="ellipse">
            <a:avLst/>
          </a:prstGeom>
          <a:solidFill>
            <a:srgbClr val="375642"/>
          </a:solidFill>
          <a:ln w="28575">
            <a:solidFill>
              <a:srgbClr val="FFFFFF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2025" b="1">
                <a:solidFill>
                  <a:srgbClr val="FFFFFF"/>
                </a:solidFill>
              </a:defRPr>
            </a:pPr>
            <a:r>
              <a:rPr sz="162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74B2C6-463A-4DB2-B07E-76D2567B89C8}"/>
              </a:ext>
            </a:extLst>
          </p:cNvPr>
          <p:cNvSpPr>
            <a:spLocks noGrp="1"/>
          </p:cNvSpPr>
          <p:nvPr/>
        </p:nvSpPr>
        <p:spPr>
          <a:xfrm>
            <a:off x="1143000" y="2758440"/>
            <a:ext cx="225552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375642"/>
                </a:solidFill>
              </a:defRPr>
            </a:pPr>
            <a:r>
              <a:rPr sz="1200" b="1">
                <a:solidFill>
                  <a:srgbClr val="375642"/>
                </a:solidFill>
              </a:rPr>
              <a:t>CHOISIR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13C4FF3-465F-4BD6-9DF8-4246ABC36EC4}"/>
              </a:ext>
            </a:extLst>
          </p:cNvPr>
          <p:cNvSpPr>
            <a:spLocks noGrp="1"/>
          </p:cNvSpPr>
          <p:nvPr/>
        </p:nvSpPr>
        <p:spPr>
          <a:xfrm>
            <a:off x="1143000" y="3108960"/>
            <a:ext cx="2255520" cy="3200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650" b="1">
                <a:solidFill>
                  <a:srgbClr val="111111"/>
                </a:solidFill>
              </a:defRPr>
            </a:pPr>
            <a:r>
              <a:rPr sz="1400" b="1">
                <a:solidFill>
                  <a:srgbClr val="111111"/>
                </a:solidFill>
              </a:rPr>
              <a:t>De 1 à 8 week-ends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B7433E-8339-4296-B2A3-9012F46DA581}"/>
              </a:ext>
            </a:extLst>
          </p:cNvPr>
          <p:cNvSpPr>
            <a:spLocks noGrp="1"/>
          </p:cNvSpPr>
          <p:nvPr/>
        </p:nvSpPr>
        <p:spPr>
          <a:xfrm>
            <a:off x="1143000" y="3474720"/>
            <a:ext cx="2255520" cy="6248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0">
                <a:solidFill>
                  <a:srgbClr val="506758"/>
                </a:solidFill>
              </a:defRPr>
            </a:pPr>
            <a:r>
              <a:rPr sz="1140">
                <a:solidFill>
                  <a:srgbClr val="506758"/>
                </a:solidFill>
              </a:rPr>
              <a:t>Selon vos disponibilités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08638B7-A3F3-4D64-AE17-CE1453F24B85}"/>
              </a:ext>
            </a:extLst>
          </p:cNvPr>
          <p:cNvSpPr>
            <a:spLocks noGrp="1"/>
          </p:cNvSpPr>
          <p:nvPr/>
        </p:nvSpPr>
        <p:spPr>
          <a:xfrm>
            <a:off x="4610100" y="1790700"/>
            <a:ext cx="502920" cy="502920"/>
          </a:xfrm>
          <a:prstGeom prst="ellipse">
            <a:avLst/>
          </a:prstGeom>
          <a:solidFill>
            <a:srgbClr val="A2783F"/>
          </a:solidFill>
          <a:ln w="28575">
            <a:solidFill>
              <a:srgbClr val="FFFFFF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2025" b="1">
                <a:solidFill>
                  <a:srgbClr val="FFFFFF"/>
                </a:solidFill>
              </a:defRPr>
            </a:pPr>
            <a:r>
              <a:rPr sz="162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15C0FA7-F3DB-4ACB-9EBF-803AAD7311B2}"/>
              </a:ext>
            </a:extLst>
          </p:cNvPr>
          <p:cNvSpPr>
            <a:spLocks noGrp="1"/>
          </p:cNvSpPr>
          <p:nvPr/>
        </p:nvSpPr>
        <p:spPr>
          <a:xfrm>
            <a:off x="3733800" y="2415540"/>
            <a:ext cx="225552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A2783F"/>
                </a:solidFill>
              </a:defRPr>
            </a:pPr>
            <a:r>
              <a:rPr sz="1200" b="1">
                <a:solidFill>
                  <a:srgbClr val="A2783F"/>
                </a:solidFill>
              </a:rPr>
              <a:t>APPLIQUER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711A12C-B036-4020-9582-BB0F98901510}"/>
              </a:ext>
            </a:extLst>
          </p:cNvPr>
          <p:cNvSpPr>
            <a:spLocks noGrp="1"/>
          </p:cNvSpPr>
          <p:nvPr/>
        </p:nvSpPr>
        <p:spPr>
          <a:xfrm>
            <a:off x="3733800" y="2838849"/>
            <a:ext cx="2255520" cy="3200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650" b="1">
                <a:solidFill>
                  <a:srgbClr val="111111"/>
                </a:solidFill>
              </a:defRPr>
            </a:pPr>
            <a:r>
              <a:rPr sz="1400" b="1">
                <a:solidFill>
                  <a:srgbClr val="111111"/>
                </a:solidFill>
              </a:rPr>
              <a:t>Dès votre retour au cabinet</a:t>
            </a:r>
            <a:endParaRPr sz="1100" b="1">
              <a:solidFill>
                <a:srgbClr val="11111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1850096-C0AD-470E-8321-5F58A9E77F8D}"/>
              </a:ext>
            </a:extLst>
          </p:cNvPr>
          <p:cNvSpPr>
            <a:spLocks noGrp="1"/>
          </p:cNvSpPr>
          <p:nvPr/>
        </p:nvSpPr>
        <p:spPr>
          <a:xfrm>
            <a:off x="3733800" y="3217790"/>
            <a:ext cx="2255520" cy="6248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0">
                <a:solidFill>
                  <a:srgbClr val="506758"/>
                </a:solidFill>
              </a:defRPr>
            </a:pPr>
            <a:r>
              <a:rPr sz="1140">
                <a:solidFill>
                  <a:srgbClr val="506758"/>
                </a:solidFill>
              </a:rPr>
              <a:t>Des outils directement</a:t>
            </a:r>
          </a:p>
          <a:p>
            <a:pPr algn="ctr">
              <a:buNone/>
              <a:defRPr sz="1425" b="0">
                <a:solidFill>
                  <a:srgbClr val="506758"/>
                </a:solidFill>
              </a:defRPr>
            </a:pPr>
            <a:r>
              <a:rPr sz="1140">
                <a:solidFill>
                  <a:srgbClr val="506758"/>
                </a:solidFill>
              </a:rPr>
              <a:t>utilisables 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5FB006A-AB9E-425E-AE57-883ACE6FA20F}"/>
              </a:ext>
            </a:extLst>
          </p:cNvPr>
          <p:cNvSpPr>
            <a:spLocks noGrp="1"/>
          </p:cNvSpPr>
          <p:nvPr/>
        </p:nvSpPr>
        <p:spPr>
          <a:xfrm>
            <a:off x="7200900" y="2286000"/>
            <a:ext cx="502920" cy="502920"/>
          </a:xfrm>
          <a:prstGeom prst="ellipse">
            <a:avLst/>
          </a:prstGeom>
          <a:solidFill>
            <a:srgbClr val="607793"/>
          </a:solidFill>
          <a:ln w="28575">
            <a:solidFill>
              <a:srgbClr val="FFFFFF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2025" b="1">
                <a:solidFill>
                  <a:srgbClr val="FFFFFF"/>
                </a:solidFill>
              </a:defRPr>
            </a:pPr>
            <a:r>
              <a:rPr sz="162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7CB110C-1DE8-421A-A881-07ECBDC413AE}"/>
              </a:ext>
            </a:extLst>
          </p:cNvPr>
          <p:cNvSpPr>
            <a:spLocks noGrp="1"/>
          </p:cNvSpPr>
          <p:nvPr/>
        </p:nvSpPr>
        <p:spPr>
          <a:xfrm>
            <a:off x="6324600" y="2910840"/>
            <a:ext cx="225552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607793"/>
                </a:solidFill>
              </a:defRPr>
            </a:pPr>
            <a:r>
              <a:rPr sz="1200" b="1">
                <a:solidFill>
                  <a:srgbClr val="607793"/>
                </a:solidFill>
              </a:rPr>
              <a:t>CONSTRUIRE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B7808AC-0FF6-416C-B710-C0B0024C58A4}"/>
              </a:ext>
            </a:extLst>
          </p:cNvPr>
          <p:cNvSpPr>
            <a:spLocks noGrp="1"/>
          </p:cNvSpPr>
          <p:nvPr/>
        </p:nvSpPr>
        <p:spPr>
          <a:xfrm>
            <a:off x="6324600" y="3261360"/>
            <a:ext cx="2255520" cy="3200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650" b="1">
                <a:solidFill>
                  <a:srgbClr val="111111"/>
                </a:solidFill>
              </a:defRPr>
            </a:pPr>
            <a:r>
              <a:rPr sz="1400" b="1">
                <a:solidFill>
                  <a:srgbClr val="111111"/>
                </a:solidFill>
              </a:rPr>
              <a:t>À votre rythme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A669D50-175D-4D0F-BC5F-59C96A7451A2}"/>
              </a:ext>
            </a:extLst>
          </p:cNvPr>
          <p:cNvSpPr>
            <a:spLocks noGrp="1"/>
          </p:cNvSpPr>
          <p:nvPr/>
        </p:nvSpPr>
        <p:spPr>
          <a:xfrm>
            <a:off x="6324600" y="3627120"/>
            <a:ext cx="2255520" cy="6248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0">
                <a:solidFill>
                  <a:srgbClr val="506758"/>
                </a:solidFill>
              </a:defRPr>
            </a:pPr>
            <a:r>
              <a:rPr sz="1140">
                <a:solidFill>
                  <a:srgbClr val="506758"/>
                </a:solidFill>
              </a:rPr>
              <a:t>Vous intégrez progressivement</a:t>
            </a:r>
          </a:p>
          <a:p>
            <a:pPr algn="ctr">
              <a:buNone/>
              <a:defRPr sz="1425" b="0">
                <a:solidFill>
                  <a:srgbClr val="506758"/>
                </a:solidFill>
              </a:defRPr>
            </a:pPr>
            <a:r>
              <a:rPr sz="1140">
                <a:solidFill>
                  <a:srgbClr val="506758"/>
                </a:solidFill>
              </a:rPr>
              <a:t>une réflexion clinique TM i,</a:t>
            </a:r>
          </a:p>
          <a:p>
            <a:pPr algn="ctr">
              <a:buNone/>
              <a:defRPr sz="1425" b="0">
                <a:solidFill>
                  <a:srgbClr val="506758"/>
                </a:solidFill>
              </a:defRPr>
            </a:pPr>
            <a:r>
              <a:rPr sz="1140">
                <a:solidFill>
                  <a:srgbClr val="506758"/>
                </a:solidFill>
              </a:rPr>
              <a:t>au- delà des protocoles fermés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4013093-8866-4AD1-8A86-DDCE3F3DA304}"/>
              </a:ext>
            </a:extLst>
          </p:cNvPr>
          <p:cNvSpPr>
            <a:spLocks noGrp="1"/>
          </p:cNvSpPr>
          <p:nvPr/>
        </p:nvSpPr>
        <p:spPr>
          <a:xfrm>
            <a:off x="9791700" y="1790700"/>
            <a:ext cx="502920" cy="502920"/>
          </a:xfrm>
          <a:prstGeom prst="ellipse">
            <a:avLst/>
          </a:prstGeom>
          <a:solidFill>
            <a:srgbClr val="6C8B55"/>
          </a:solidFill>
          <a:ln w="28575">
            <a:solidFill>
              <a:srgbClr val="FFFFFF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2025" b="1">
                <a:solidFill>
                  <a:srgbClr val="FFFFFF"/>
                </a:solidFill>
              </a:defRPr>
            </a:pPr>
            <a:r>
              <a:rPr sz="162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00406CA-D5AA-4F73-BC25-DEBB35F9C75D}"/>
              </a:ext>
            </a:extLst>
          </p:cNvPr>
          <p:cNvSpPr>
            <a:spLocks noGrp="1"/>
          </p:cNvSpPr>
          <p:nvPr/>
        </p:nvSpPr>
        <p:spPr>
          <a:xfrm>
            <a:off x="8915400" y="2415540"/>
            <a:ext cx="225552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6C8B55"/>
                </a:solidFill>
              </a:defRPr>
            </a:pPr>
            <a:r>
              <a:rPr sz="1200" b="1">
                <a:solidFill>
                  <a:srgbClr val="6C8B55"/>
                </a:solidFill>
              </a:rPr>
              <a:t>COMPLÉTER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77FF3D2-A9AF-40BE-ABA2-02264C649B1E}"/>
              </a:ext>
            </a:extLst>
          </p:cNvPr>
          <p:cNvSpPr>
            <a:spLocks noGrp="1"/>
          </p:cNvSpPr>
          <p:nvPr/>
        </p:nvSpPr>
        <p:spPr>
          <a:xfrm>
            <a:off x="8915400" y="2766060"/>
            <a:ext cx="2255520" cy="3200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650" b="1">
                <a:solidFill>
                  <a:srgbClr val="111111"/>
                </a:solidFill>
              </a:defRPr>
            </a:pPr>
            <a:r>
              <a:rPr sz="1320" b="1">
                <a:solidFill>
                  <a:srgbClr val="111111"/>
                </a:solidFill>
              </a:rPr>
              <a:t>Lors du cycle suivant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8F24304-2D58-4E44-8994-5B93774AEDFC}"/>
              </a:ext>
            </a:extLst>
          </p:cNvPr>
          <p:cNvSpPr>
            <a:spLocks noGrp="1"/>
          </p:cNvSpPr>
          <p:nvPr/>
        </p:nvSpPr>
        <p:spPr>
          <a:xfrm>
            <a:off x="8915400" y="3131820"/>
            <a:ext cx="2255520" cy="6248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0">
                <a:solidFill>
                  <a:srgbClr val="506758"/>
                </a:solidFill>
              </a:defRPr>
            </a:pPr>
            <a:r>
              <a:rPr sz="1140">
                <a:solidFill>
                  <a:srgbClr val="506758"/>
                </a:solidFill>
              </a:rPr>
              <a:t>Les week-ends manqués</a:t>
            </a:r>
          </a:p>
          <a:p>
            <a:pPr algn="ctr">
              <a:buNone/>
              <a:defRPr sz="1425" b="0">
                <a:solidFill>
                  <a:srgbClr val="506758"/>
                </a:solidFill>
              </a:defRPr>
            </a:pPr>
            <a:r>
              <a:rPr sz="1140">
                <a:solidFill>
                  <a:srgbClr val="506758"/>
                </a:solidFill>
              </a:rPr>
              <a:t>ou ceux que vous souhaitez refaire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BA33753D-4410-4523-872F-3D1B48FE0A36}"/>
              </a:ext>
            </a:extLst>
          </p:cNvPr>
          <p:cNvSpPr>
            <a:spLocks noGrp="1"/>
          </p:cNvSpPr>
          <p:nvPr/>
        </p:nvSpPr>
        <p:spPr>
          <a:xfrm>
            <a:off x="2423160" y="5036022"/>
            <a:ext cx="7620000" cy="701040"/>
          </a:xfrm>
          <a:prstGeom prst="roundRect">
            <a:avLst>
              <a:gd name="adj" fmla="val 19565"/>
            </a:avLst>
          </a:prstGeom>
          <a:solidFill>
            <a:srgbClr val="EEF2EB"/>
          </a:solidFill>
          <a:ln w="14288">
            <a:solidFill>
              <a:srgbClr val="9CAF9E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1725" b="1">
                <a:solidFill>
                  <a:srgbClr val="375642"/>
                </a:solidFill>
              </a:defRPr>
            </a:pPr>
            <a:r>
              <a:rPr sz="1725" b="1">
                <a:solidFill>
                  <a:srgbClr val="375642"/>
                </a:solidFill>
              </a:rPr>
              <a:t>Chaque week-end enrichit progressivement votre pratique des principes et des techniques de la TM i.</a:t>
            </a:r>
            <a:endParaRPr sz="1380" b="1">
              <a:solidFill>
                <a:srgbClr val="375642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EDDEBEA-AC79-4132-82EC-616FFAB0E154}"/>
              </a:ext>
            </a:extLst>
          </p:cNvPr>
          <p:cNvSpPr>
            <a:spLocks noGrp="1"/>
          </p:cNvSpPr>
          <p:nvPr/>
        </p:nvSpPr>
        <p:spPr>
          <a:xfrm>
            <a:off x="3009900" y="6255222"/>
            <a:ext cx="6629400" cy="2819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6C8B55"/>
                </a:solidFill>
              </a:defRPr>
            </a:pPr>
            <a:r>
              <a:rPr sz="1350" b="1">
                <a:solidFill>
                  <a:srgbClr val="6C8B55"/>
                </a:solidFill>
              </a:rPr>
              <a:t>Liberté du parcours • Continuité de l’apprentissage • Climat d’ouverture</a:t>
            </a:r>
          </a:p>
          <a:p>
            <a:pPr algn="ctr">
              <a:buNone/>
              <a:defRPr sz="1350" b="1">
                <a:solidFill>
                  <a:srgbClr val="6C8B55"/>
                </a:solidFill>
              </a:defRPr>
            </a:pPr>
            <a:endParaRPr sz="1080" b="1">
              <a:solidFill>
                <a:srgbClr val="6C8B55"/>
              </a:solidFill>
            </a:endParaRPr>
          </a:p>
        </p:txBody>
      </p:sp>
      <p:pic>
        <p:nvPicPr>
          <p:cNvPr id="57" name="Image 5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6200" y="1465"/>
            <a:ext cx="1000125" cy="1092444"/>
          </a:xfrm>
          <a:prstGeom prst="rect">
            <a:avLst/>
          </a:prstGeom>
        </p:spPr>
      </p:pic>
      <p:sp>
        <p:nvSpPr>
          <p:cNvPr id="29" name="Cadre titre harmonisé">
            <a:extLst>
              <a:ext uri="{FF2B5EF4-FFF2-40B4-BE49-F238E27FC236}">
                <a16:creationId xmlns:a16="http://schemas.microsoft.com/office/drawing/2014/main" id="{DCFEC0D6-098D-4436-9966-516C6F425A45}"/>
              </a:ext>
            </a:extLst>
          </p:cNvPr>
          <p:cNvSpPr>
            <a:spLocks noGrp="1"/>
          </p:cNvSpPr>
          <p:nvPr/>
        </p:nvSpPr>
        <p:spPr>
          <a:xfrm>
            <a:off x="1447800" y="190500"/>
            <a:ext cx="10553700" cy="857250"/>
          </a:xfrm>
          <a:prstGeom prst="rect">
            <a:avLst/>
          </a:prstGeom>
          <a:noFill/>
          <a:ln w="10478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729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66000">
              <a:srgbClr val="F8F7EE"/>
            </a:gs>
            <a:gs pos="100000">
              <a:srgbClr val="EDF1DF"/>
            </a:gs>
          </a:gsLst>
          <a:path path="shape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Arc 53">
            <a:extLst>
              <a:ext uri="{FF2B5EF4-FFF2-40B4-BE49-F238E27FC236}">
                <a16:creationId xmlns:a16="http://schemas.microsoft.com/office/drawing/2014/main" id="{ED453E4F-C4A4-A6E5-9D5E-A1E4EA563159}"/>
              </a:ext>
            </a:extLst>
          </p:cNvPr>
          <p:cNvSpPr>
            <a:spLocks noGrp="1"/>
          </p:cNvSpPr>
          <p:nvPr/>
        </p:nvSpPr>
        <p:spPr>
          <a:xfrm>
            <a:off x="-609600" y="5105400"/>
            <a:ext cx="8763000" cy="2667000"/>
          </a:xfrm>
          <a:prstGeom prst="arc">
            <a:avLst/>
          </a:prstGeom>
          <a:noFill/>
          <a:ln w="114300">
            <a:solidFill>
              <a:srgbClr val="E9EEE2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B430DE4A-3D10-B7E8-1C38-435B34D77482}"/>
              </a:ext>
            </a:extLst>
          </p:cNvPr>
          <p:cNvSpPr>
            <a:spLocks noGrp="1"/>
          </p:cNvSpPr>
          <p:nvPr/>
        </p:nvSpPr>
        <p:spPr>
          <a:xfrm>
            <a:off x="6248400" y="4572000"/>
            <a:ext cx="6858000" cy="2743200"/>
          </a:xfrm>
          <a:prstGeom prst="arc">
            <a:avLst/>
          </a:prstGeom>
          <a:noFill/>
          <a:ln w="76200">
            <a:solidFill>
              <a:srgbClr val="EEF1E8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F7027F-5DC6-A9BB-C505-F416E27A0A6B}"/>
              </a:ext>
            </a:extLst>
          </p:cNvPr>
          <p:cNvSpPr>
            <a:spLocks noGrp="1"/>
          </p:cNvSpPr>
          <p:nvPr/>
        </p:nvSpPr>
        <p:spPr>
          <a:xfrm>
            <a:off x="142875" y="285750"/>
            <a:ext cx="1190625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2100" b="1">
                <a:solidFill>
                  <a:srgbClr val="111111"/>
                </a:solidFill>
              </a:defRPr>
            </a:pPr>
            <a:r>
              <a:rPr sz="2100" b="1">
                <a:solidFill>
                  <a:srgbClr val="111111"/>
                </a:solidFill>
              </a:rPr>
              <a:t>Lors de chaque week-end : une même démarche clinique</a:t>
            </a:r>
          </a:p>
        </p:txBody>
      </p:sp>
      <p:sp>
        <p:nvSpPr>
          <p:cNvPr id="4" name="Connecteur droit 3">
            <a:extLst>
              <a:ext uri="{FF2B5EF4-FFF2-40B4-BE49-F238E27FC236}">
                <a16:creationId xmlns:a16="http://schemas.microsoft.com/office/drawing/2014/main" id="{3DB8A4EA-86A4-511E-F418-32C5C206646B}"/>
              </a:ext>
            </a:extLst>
          </p:cNvPr>
          <p:cNvSpPr>
            <a:spLocks noGrp="1"/>
          </p:cNvSpPr>
          <p:nvPr/>
        </p:nvSpPr>
        <p:spPr>
          <a:xfrm>
            <a:off x="3200400" y="914400"/>
            <a:ext cx="5791200" cy="7620"/>
          </a:xfrm>
          <a:prstGeom prst="line">
            <a:avLst/>
          </a:prstGeom>
          <a:noFill/>
          <a:ln w="19050">
            <a:solidFill>
              <a:srgbClr val="9CAF9E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5" name="Flèche vers la droite 4">
            <a:extLst>
              <a:ext uri="{FF2B5EF4-FFF2-40B4-BE49-F238E27FC236}">
                <a16:creationId xmlns:a16="http://schemas.microsoft.com/office/drawing/2014/main" id="{1928F392-AA07-023D-26CE-CF863E43B063}"/>
              </a:ext>
            </a:extLst>
          </p:cNvPr>
          <p:cNvSpPr>
            <a:spLocks noGrp="1"/>
          </p:cNvSpPr>
          <p:nvPr/>
        </p:nvSpPr>
        <p:spPr>
          <a:xfrm>
            <a:off x="3048000" y="3086100"/>
            <a:ext cx="411480" cy="274320"/>
          </a:xfrm>
          <a:prstGeom prst="rightArrow">
            <a:avLst/>
          </a:prstGeom>
          <a:solidFill>
            <a:srgbClr val="A8B8A7"/>
          </a:solidFill>
          <a:ln w="0">
            <a:noFill/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6" name="Flèche vers la droite 5">
            <a:extLst>
              <a:ext uri="{FF2B5EF4-FFF2-40B4-BE49-F238E27FC236}">
                <a16:creationId xmlns:a16="http://schemas.microsoft.com/office/drawing/2014/main" id="{926041B9-EA39-1E22-0BE5-8F35B2284CE8}"/>
              </a:ext>
            </a:extLst>
          </p:cNvPr>
          <p:cNvSpPr>
            <a:spLocks noGrp="1"/>
          </p:cNvSpPr>
          <p:nvPr/>
        </p:nvSpPr>
        <p:spPr>
          <a:xfrm>
            <a:off x="6096000" y="3086100"/>
            <a:ext cx="411480" cy="274320"/>
          </a:xfrm>
          <a:prstGeom prst="rightArrow">
            <a:avLst/>
          </a:prstGeom>
          <a:solidFill>
            <a:srgbClr val="A8B8A7"/>
          </a:solidFill>
          <a:ln w="0">
            <a:noFill/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7" name="Flèche vers la droite 6">
            <a:extLst>
              <a:ext uri="{FF2B5EF4-FFF2-40B4-BE49-F238E27FC236}">
                <a16:creationId xmlns:a16="http://schemas.microsoft.com/office/drawing/2014/main" id="{13137EF9-AA74-7F8C-697B-9824A04A3F29}"/>
              </a:ext>
            </a:extLst>
          </p:cNvPr>
          <p:cNvSpPr>
            <a:spLocks noGrp="1"/>
          </p:cNvSpPr>
          <p:nvPr/>
        </p:nvSpPr>
        <p:spPr>
          <a:xfrm>
            <a:off x="9144000" y="3086100"/>
            <a:ext cx="411480" cy="274320"/>
          </a:xfrm>
          <a:prstGeom prst="rightArrow">
            <a:avLst/>
          </a:prstGeom>
          <a:solidFill>
            <a:srgbClr val="A8B8A7"/>
          </a:solidFill>
          <a:ln w="0">
            <a:noFill/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B76FBBCE-BDBB-20E1-5C81-E21D3211CB5E}"/>
              </a:ext>
            </a:extLst>
          </p:cNvPr>
          <p:cNvSpPr>
            <a:spLocks noGrp="1"/>
          </p:cNvSpPr>
          <p:nvPr/>
        </p:nvSpPr>
        <p:spPr>
          <a:xfrm>
            <a:off x="548640" y="1257300"/>
            <a:ext cx="350520" cy="350520"/>
          </a:xfrm>
          <a:prstGeom prst="ellipse">
            <a:avLst/>
          </a:prstGeom>
          <a:solidFill>
            <a:srgbClr val="375642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32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C8F729-FFBC-FD7F-EED7-737744145A22}"/>
              </a:ext>
            </a:extLst>
          </p:cNvPr>
          <p:cNvSpPr>
            <a:spLocks noGrp="1"/>
          </p:cNvSpPr>
          <p:nvPr/>
        </p:nvSpPr>
        <p:spPr>
          <a:xfrm>
            <a:off x="952500" y="1196340"/>
            <a:ext cx="1905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375642"/>
                </a:solidFill>
              </a:defRPr>
            </a:pPr>
            <a:r>
              <a:rPr sz="1380" b="1">
                <a:solidFill>
                  <a:srgbClr val="375642"/>
                </a:solidFill>
              </a:rPr>
              <a:t>DIAGNOSTIQUER</a:t>
            </a:r>
          </a:p>
        </p:txBody>
      </p:sp>
      <p:pic>
        <p:nvPicPr>
          <p:cNvPr id="195" name="Image 6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09600" y="2057400"/>
            <a:ext cx="807720" cy="807720"/>
          </a:xfrm>
          <a:prstGeom prst="ellipse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4DA33343-BDD5-51BC-0019-912327A3280B}"/>
              </a:ext>
            </a:extLst>
          </p:cNvPr>
          <p:cNvSpPr>
            <a:spLocks noGrp="1"/>
          </p:cNvSpPr>
          <p:nvPr/>
        </p:nvSpPr>
        <p:spPr>
          <a:xfrm>
            <a:off x="586740" y="2034540"/>
            <a:ext cx="853440" cy="853440"/>
          </a:xfrm>
          <a:prstGeom prst="ellipse">
            <a:avLst/>
          </a:prstGeom>
          <a:noFill/>
          <a:ln w="28575">
            <a:solidFill>
              <a:srgbClr val="93A989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15ECF84-EA92-AAED-CE7C-38DC9AC490D9}"/>
              </a:ext>
            </a:extLst>
          </p:cNvPr>
          <p:cNvSpPr>
            <a:spLocks noGrp="1"/>
          </p:cNvSpPr>
          <p:nvPr/>
        </p:nvSpPr>
        <p:spPr>
          <a:xfrm>
            <a:off x="381000" y="2933700"/>
            <a:ext cx="1257300" cy="4419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1">
                <a:solidFill>
                  <a:srgbClr val="111111"/>
                </a:solidFill>
              </a:defRPr>
            </a:pPr>
            <a:r>
              <a:rPr sz="1140" b="1">
                <a:solidFill>
                  <a:srgbClr val="111111"/>
                </a:solidFill>
              </a:rPr>
              <a:t>Amplification</a:t>
            </a:r>
          </a:p>
          <a:p>
            <a:pPr algn="ctr">
              <a:buNone/>
              <a:defRPr sz="1425" b="1">
                <a:solidFill>
                  <a:srgbClr val="111111"/>
                </a:solidFill>
              </a:defRPr>
            </a:pPr>
            <a:r>
              <a:rPr sz="1140" b="1">
                <a:solidFill>
                  <a:srgbClr val="111111"/>
                </a:solidFill>
              </a:rPr>
              <a:t>posturale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18F73389-D558-0B92-2546-7B75DF60F786}"/>
              </a:ext>
            </a:extLst>
          </p:cNvPr>
          <p:cNvSpPr>
            <a:spLocks noGrp="1"/>
          </p:cNvSpPr>
          <p:nvPr/>
        </p:nvSpPr>
        <p:spPr>
          <a:xfrm>
            <a:off x="1844040" y="2034540"/>
            <a:ext cx="853440" cy="853440"/>
          </a:xfrm>
          <a:prstGeom prst="ellipse">
            <a:avLst/>
          </a:prstGeom>
          <a:noFill/>
          <a:ln w="28575">
            <a:solidFill>
              <a:srgbClr val="93A989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C386529-5BFD-F8A6-DDA6-D7A88729D0CB}"/>
              </a:ext>
            </a:extLst>
          </p:cNvPr>
          <p:cNvSpPr>
            <a:spLocks noGrp="1"/>
          </p:cNvSpPr>
          <p:nvPr/>
        </p:nvSpPr>
        <p:spPr>
          <a:xfrm>
            <a:off x="1638300" y="2933700"/>
            <a:ext cx="1257300" cy="4419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1">
                <a:solidFill>
                  <a:srgbClr val="111111"/>
                </a:solidFill>
              </a:defRPr>
            </a:pPr>
            <a:r>
              <a:rPr sz="1140" b="1">
                <a:solidFill>
                  <a:srgbClr val="111111"/>
                </a:solidFill>
              </a:rPr>
              <a:t>Écoute</a:t>
            </a:r>
          </a:p>
          <a:p>
            <a:pPr algn="ctr">
              <a:buNone/>
              <a:defRPr sz="1425" b="1">
                <a:solidFill>
                  <a:srgbClr val="111111"/>
                </a:solidFill>
              </a:defRPr>
            </a:pPr>
            <a:r>
              <a:rPr sz="1140" b="1">
                <a:solidFill>
                  <a:srgbClr val="111111"/>
                </a:solidFill>
              </a:rPr>
              <a:t>tissulaire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E35328-9E8E-8893-5043-B48D513ABE0B}"/>
              </a:ext>
            </a:extLst>
          </p:cNvPr>
          <p:cNvSpPr>
            <a:spLocks noGrp="1"/>
          </p:cNvSpPr>
          <p:nvPr/>
        </p:nvSpPr>
        <p:spPr>
          <a:xfrm>
            <a:off x="441960" y="3733800"/>
            <a:ext cx="2324100" cy="3200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425" b="1">
                <a:solidFill>
                  <a:srgbClr val="506758"/>
                </a:solidFill>
              </a:defRPr>
            </a:pPr>
            <a:r>
              <a:rPr sz="1140" b="1">
                <a:solidFill>
                  <a:srgbClr val="506758"/>
                </a:solidFill>
              </a:rPr>
              <a:t>Du symptôme aux causes profondes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54129D3A-5E92-5869-CB11-987CF1ED2F15}"/>
              </a:ext>
            </a:extLst>
          </p:cNvPr>
          <p:cNvSpPr>
            <a:spLocks noGrp="1"/>
          </p:cNvSpPr>
          <p:nvPr/>
        </p:nvSpPr>
        <p:spPr>
          <a:xfrm>
            <a:off x="3520440" y="1257300"/>
            <a:ext cx="350520" cy="350520"/>
          </a:xfrm>
          <a:prstGeom prst="ellipse">
            <a:avLst/>
          </a:prstGeom>
          <a:solidFill>
            <a:srgbClr val="A2783F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32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0332536-C95C-96B1-C12A-C3B73363EC90}"/>
              </a:ext>
            </a:extLst>
          </p:cNvPr>
          <p:cNvSpPr>
            <a:spLocks noGrp="1"/>
          </p:cNvSpPr>
          <p:nvPr/>
        </p:nvSpPr>
        <p:spPr>
          <a:xfrm>
            <a:off x="3924300" y="1196340"/>
            <a:ext cx="21336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875F31"/>
                </a:solidFill>
              </a:defRPr>
            </a:pPr>
            <a:r>
              <a:rPr sz="1380" b="1">
                <a:solidFill>
                  <a:srgbClr val="875F31"/>
                </a:solidFill>
              </a:rPr>
              <a:t>TRAITER SELON 4 AXES</a:t>
            </a:r>
          </a:p>
        </p:txBody>
      </p:sp>
      <p:pic>
        <p:nvPicPr>
          <p:cNvPr id="203" name="Image 73"/>
          <p:cNvPicPr>
            <a:picLocks noChangeAspect="1"/>
          </p:cNvPicPr>
          <p:nvPr/>
        </p:nvPicPr>
        <p:blipFill>
          <a:blip r:embed="rId4"/>
          <a:srcRect l="20252" t="7618" r="22101" b="36873"/>
          <a:stretch>
            <a:fillRect/>
          </a:stretch>
        </p:blipFill>
        <p:spPr>
          <a:xfrm>
            <a:off x="3690852" y="1805522"/>
            <a:ext cx="720000" cy="720000"/>
          </a:xfrm>
          <a:prstGeom prst="ellipse">
            <a:avLst/>
          </a:prstGeom>
        </p:spPr>
      </p:pic>
      <p:sp>
        <p:nvSpPr>
          <p:cNvPr id="22" name="Ellipse 21">
            <a:extLst>
              <a:ext uri="{FF2B5EF4-FFF2-40B4-BE49-F238E27FC236}">
                <a16:creationId xmlns:a16="http://schemas.microsoft.com/office/drawing/2014/main" id="{55D98B56-9D8F-0D81-AB43-207D5A8345A3}"/>
              </a:ext>
            </a:extLst>
          </p:cNvPr>
          <p:cNvSpPr>
            <a:spLocks noGrp="1"/>
          </p:cNvSpPr>
          <p:nvPr/>
        </p:nvSpPr>
        <p:spPr>
          <a:xfrm>
            <a:off x="3680460" y="1790700"/>
            <a:ext cx="716280" cy="716280"/>
          </a:xfrm>
          <a:prstGeom prst="ellipse">
            <a:avLst/>
          </a:prstGeom>
          <a:noFill/>
          <a:ln w="28575">
            <a:solidFill>
              <a:srgbClr val="C99E63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72CD8C-BF94-A6AF-CA80-C8CCD4E467EA}"/>
              </a:ext>
            </a:extLst>
          </p:cNvPr>
          <p:cNvSpPr>
            <a:spLocks noGrp="1"/>
          </p:cNvSpPr>
          <p:nvPr/>
        </p:nvSpPr>
        <p:spPr>
          <a:xfrm>
            <a:off x="4572000" y="1977390"/>
            <a:ext cx="1409700" cy="1752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A2783F"/>
                </a:solidFill>
              </a:defRPr>
            </a:pPr>
            <a:r>
              <a:rPr sz="1100" b="1">
                <a:solidFill>
                  <a:srgbClr val="A2783F"/>
                </a:solidFill>
              </a:rPr>
              <a:t>AMÉLIORER</a:t>
            </a:r>
          </a:p>
          <a:p>
            <a:pPr algn="l">
              <a:buNone/>
              <a:defRPr sz="975" b="1">
                <a:solidFill>
                  <a:srgbClr val="A2783F"/>
                </a:solidFill>
              </a:defRPr>
            </a:pPr>
            <a:r>
              <a:rPr sz="1100" b="1"/>
              <a:t>-le métabolisme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6889815-2B1B-C1E5-CE22-6921B5AA747E}"/>
              </a:ext>
            </a:extLst>
          </p:cNvPr>
          <p:cNvSpPr>
            <a:spLocks noGrp="1"/>
          </p:cNvSpPr>
          <p:nvPr/>
        </p:nvSpPr>
        <p:spPr>
          <a:xfrm>
            <a:off x="4572000" y="2019300"/>
            <a:ext cx="14859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350" b="1">
                <a:solidFill>
                  <a:srgbClr val="111111"/>
                </a:solidFill>
              </a:defRPr>
            </a:pPr>
            <a:endParaRPr sz="1080" b="1">
              <a:solidFill>
                <a:srgbClr val="111111"/>
              </a:solidFill>
            </a:endParaRPr>
          </a:p>
        </p:txBody>
      </p:sp>
      <p:pic>
        <p:nvPicPr>
          <p:cNvPr id="207" name="Image 77"/>
          <p:cNvPicPr>
            <a:picLocks noChangeAspect="1"/>
          </p:cNvPicPr>
          <p:nvPr/>
        </p:nvPicPr>
        <p:blipFill>
          <a:blip r:embed="rId5"/>
          <a:srcRect l="35518" t="5417" r="19581" b="49052"/>
          <a:stretch>
            <a:fillRect/>
          </a:stretch>
        </p:blipFill>
        <p:spPr>
          <a:xfrm>
            <a:off x="3654852" y="2677504"/>
            <a:ext cx="792000" cy="792000"/>
          </a:xfrm>
          <a:prstGeom prst="ellipse">
            <a:avLst/>
          </a:prstGeom>
        </p:spPr>
      </p:pic>
      <p:sp>
        <p:nvSpPr>
          <p:cNvPr id="26" name="Ellipse 25">
            <a:extLst>
              <a:ext uri="{FF2B5EF4-FFF2-40B4-BE49-F238E27FC236}">
                <a16:creationId xmlns:a16="http://schemas.microsoft.com/office/drawing/2014/main" id="{029E1D19-6928-C36F-C7FD-76DDF4098DE2}"/>
              </a:ext>
            </a:extLst>
          </p:cNvPr>
          <p:cNvSpPr>
            <a:spLocks noGrp="1"/>
          </p:cNvSpPr>
          <p:nvPr/>
        </p:nvSpPr>
        <p:spPr>
          <a:xfrm>
            <a:off x="3680460" y="2720340"/>
            <a:ext cx="716280" cy="716280"/>
          </a:xfrm>
          <a:prstGeom prst="ellipse">
            <a:avLst/>
          </a:prstGeom>
          <a:noFill/>
          <a:ln w="28575">
            <a:solidFill>
              <a:srgbClr val="C99E63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B59DAD0-7F42-7F57-E388-799B936DE3C2}"/>
              </a:ext>
            </a:extLst>
          </p:cNvPr>
          <p:cNvSpPr>
            <a:spLocks noGrp="1"/>
          </p:cNvSpPr>
          <p:nvPr/>
        </p:nvSpPr>
        <p:spPr>
          <a:xfrm>
            <a:off x="4572000" y="2857500"/>
            <a:ext cx="1409700" cy="1752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A2783F"/>
                </a:solidFill>
              </a:defRPr>
            </a:pPr>
            <a:r>
              <a:rPr sz="1100" b="1">
                <a:solidFill>
                  <a:srgbClr val="A2783F"/>
                </a:solidFill>
              </a:rPr>
              <a:t>RESTAURER</a:t>
            </a:r>
          </a:p>
          <a:p>
            <a:pPr algn="l">
              <a:buNone/>
              <a:defRPr sz="975" b="1">
                <a:solidFill>
                  <a:srgbClr val="A2783F"/>
                </a:solidFill>
              </a:defRPr>
            </a:pPr>
            <a:r>
              <a:rPr sz="1100" b="1">
                <a:solidFill>
                  <a:srgbClr val="A2783F"/>
                </a:solidFill>
              </a:rPr>
              <a:t>-les glissements</a:t>
            </a:r>
          </a:p>
        </p:txBody>
      </p:sp>
      <p:pic>
        <p:nvPicPr>
          <p:cNvPr id="210" name="Image 8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3703320" y="3672840"/>
            <a:ext cx="670560" cy="670560"/>
          </a:xfrm>
          <a:prstGeom prst="ellipse">
            <a:avLst/>
          </a:prstGeom>
        </p:spPr>
      </p:pic>
      <p:sp>
        <p:nvSpPr>
          <p:cNvPr id="30" name="Ellipse 29">
            <a:extLst>
              <a:ext uri="{FF2B5EF4-FFF2-40B4-BE49-F238E27FC236}">
                <a16:creationId xmlns:a16="http://schemas.microsoft.com/office/drawing/2014/main" id="{D5538FF4-EDB5-B577-F921-0D48DC64A1F6}"/>
              </a:ext>
            </a:extLst>
          </p:cNvPr>
          <p:cNvSpPr>
            <a:spLocks noGrp="1"/>
          </p:cNvSpPr>
          <p:nvPr/>
        </p:nvSpPr>
        <p:spPr>
          <a:xfrm>
            <a:off x="3680460" y="3649980"/>
            <a:ext cx="716280" cy="716280"/>
          </a:xfrm>
          <a:prstGeom prst="ellipse">
            <a:avLst/>
          </a:prstGeom>
          <a:noFill/>
          <a:ln w="28575">
            <a:solidFill>
              <a:srgbClr val="C99E63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8CF9841-9CD2-3351-5FAC-C239C04FFD08}"/>
              </a:ext>
            </a:extLst>
          </p:cNvPr>
          <p:cNvSpPr>
            <a:spLocks noGrp="1"/>
          </p:cNvSpPr>
          <p:nvPr/>
        </p:nvSpPr>
        <p:spPr>
          <a:xfrm>
            <a:off x="4572000" y="3823386"/>
            <a:ext cx="1409700" cy="1752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A2783F"/>
                </a:solidFill>
              </a:defRPr>
            </a:pPr>
            <a:r>
              <a:rPr sz="1100" b="1">
                <a:solidFill>
                  <a:srgbClr val="A2783F"/>
                </a:solidFill>
              </a:rPr>
              <a:t>ÉQUILIBRER</a:t>
            </a:r>
          </a:p>
          <a:p>
            <a:pPr algn="l">
              <a:buNone/>
              <a:defRPr sz="975" b="1">
                <a:solidFill>
                  <a:srgbClr val="A2783F"/>
                </a:solidFill>
              </a:defRPr>
            </a:pPr>
            <a:r>
              <a:rPr sz="1100" b="1">
                <a:solidFill>
                  <a:srgbClr val="A2783F"/>
                </a:solidFill>
              </a:rPr>
              <a:t>-les tonus</a:t>
            </a:r>
          </a:p>
        </p:txBody>
      </p:sp>
      <p:pic>
        <p:nvPicPr>
          <p:cNvPr id="213" name="Image 85"/>
          <p:cNvPicPr>
            <a:picLocks noChangeAspect="1"/>
          </p:cNvPicPr>
          <p:nvPr/>
        </p:nvPicPr>
        <p:blipFill>
          <a:blip r:embed="rId7"/>
          <a:srcRect l="14054" r="14054"/>
          <a:stretch>
            <a:fillRect/>
          </a:stretch>
        </p:blipFill>
        <p:spPr>
          <a:xfrm>
            <a:off x="3703320" y="4602480"/>
            <a:ext cx="670560" cy="670560"/>
          </a:xfrm>
          <a:prstGeom prst="ellipse">
            <a:avLst/>
          </a:prstGeom>
        </p:spPr>
      </p:pic>
      <p:sp>
        <p:nvSpPr>
          <p:cNvPr id="34" name="Ellipse 33">
            <a:extLst>
              <a:ext uri="{FF2B5EF4-FFF2-40B4-BE49-F238E27FC236}">
                <a16:creationId xmlns:a16="http://schemas.microsoft.com/office/drawing/2014/main" id="{EC9132C9-724C-AD21-A016-822806350D87}"/>
              </a:ext>
            </a:extLst>
          </p:cNvPr>
          <p:cNvSpPr>
            <a:spLocks noGrp="1"/>
          </p:cNvSpPr>
          <p:nvPr/>
        </p:nvSpPr>
        <p:spPr>
          <a:xfrm>
            <a:off x="3680460" y="4579620"/>
            <a:ext cx="716280" cy="716280"/>
          </a:xfrm>
          <a:prstGeom prst="ellipse">
            <a:avLst/>
          </a:prstGeom>
          <a:noFill/>
          <a:ln w="28575">
            <a:solidFill>
              <a:srgbClr val="C99E63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76EF9A5C-76C9-173E-9576-532446A19A3B}"/>
              </a:ext>
            </a:extLst>
          </p:cNvPr>
          <p:cNvSpPr>
            <a:spLocks noGrp="1"/>
          </p:cNvSpPr>
          <p:nvPr/>
        </p:nvSpPr>
        <p:spPr>
          <a:xfrm>
            <a:off x="4584816" y="4728210"/>
            <a:ext cx="1600200" cy="25146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975" b="1">
                <a:solidFill>
                  <a:srgbClr val="A2783F"/>
                </a:solidFill>
              </a:defRPr>
            </a:pPr>
            <a:r>
              <a:rPr sz="1100" b="1">
                <a:solidFill>
                  <a:srgbClr val="A2783F"/>
                </a:solidFill>
              </a:rPr>
              <a:t>RESTRUCTURER</a:t>
            </a:r>
          </a:p>
          <a:p>
            <a:pPr algn="l">
              <a:buNone/>
              <a:defRPr sz="975" b="1">
                <a:solidFill>
                  <a:srgbClr val="A2783F"/>
                </a:solidFill>
              </a:defRPr>
            </a:pPr>
            <a:r>
              <a:rPr sz="1100" b="1">
                <a:solidFill>
                  <a:srgbClr val="A2783F"/>
                </a:solidFill>
              </a:rPr>
              <a:t>-les tissus conjonctifs</a:t>
            </a:r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FAB9C83E-3CDF-3747-E751-01CA63A15623}"/>
              </a:ext>
            </a:extLst>
          </p:cNvPr>
          <p:cNvSpPr>
            <a:spLocks noGrp="1"/>
          </p:cNvSpPr>
          <p:nvPr/>
        </p:nvSpPr>
        <p:spPr>
          <a:xfrm>
            <a:off x="6515100" y="1257300"/>
            <a:ext cx="350520" cy="350520"/>
          </a:xfrm>
          <a:prstGeom prst="ellipse">
            <a:avLst/>
          </a:prstGeom>
          <a:solidFill>
            <a:srgbClr val="607793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32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5C9E0B5-6FFE-B876-C2B5-23317A57E258}"/>
              </a:ext>
            </a:extLst>
          </p:cNvPr>
          <p:cNvSpPr>
            <a:spLocks noGrp="1"/>
          </p:cNvSpPr>
          <p:nvPr/>
        </p:nvSpPr>
        <p:spPr>
          <a:xfrm>
            <a:off x="6918960" y="1196340"/>
            <a:ext cx="20574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650" b="1">
                <a:solidFill>
                  <a:srgbClr val="536B86"/>
                </a:solidFill>
              </a:defRPr>
            </a:pPr>
            <a:r>
              <a:rPr sz="1320" b="1">
                <a:solidFill>
                  <a:srgbClr val="536B86"/>
                </a:solidFill>
              </a:rPr>
              <a:t>OBSERVER LES EFFETS</a:t>
            </a:r>
          </a:p>
        </p:txBody>
      </p:sp>
      <p:pic>
        <p:nvPicPr>
          <p:cNvPr id="218" name="Image 91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6862849" y="1905000"/>
            <a:ext cx="1590502" cy="3124200"/>
          </a:xfrm>
          <a:prstGeom prst="rect">
            <a:avLst/>
          </a:prstGeom>
        </p:spPr>
      </p:pic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4DEC0D6F-85CA-8CAB-6ACE-85EB6EDFFFD2}"/>
              </a:ext>
            </a:extLst>
          </p:cNvPr>
          <p:cNvSpPr>
            <a:spLocks noGrp="1"/>
          </p:cNvSpPr>
          <p:nvPr/>
        </p:nvSpPr>
        <p:spPr>
          <a:xfrm>
            <a:off x="6837930" y="3005988"/>
            <a:ext cx="1625512" cy="396240"/>
          </a:xfrm>
          <a:prstGeom prst="roundRect">
            <a:avLst>
              <a:gd name="adj" fmla="val 23077"/>
            </a:avLst>
          </a:prstGeom>
          <a:solidFill>
            <a:srgbClr val="EEF2EE"/>
          </a:solidFill>
          <a:ln w="13335">
            <a:solidFill>
              <a:srgbClr val="9CAF9E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1425" b="1">
                <a:solidFill>
                  <a:srgbClr val="375642"/>
                </a:solidFill>
              </a:defRPr>
            </a:pPr>
            <a:r>
              <a:rPr sz="1140" b="1">
                <a:solidFill>
                  <a:srgbClr val="375642"/>
                </a:solidFill>
              </a:rPr>
              <a:t>Neurovégétatifs</a:t>
            </a:r>
          </a:p>
        </p:txBody>
      </p:sp>
      <p:sp>
        <p:nvSpPr>
          <p:cNvPr id="41" name="Rectangle : coins arrondis 40">
            <a:extLst>
              <a:ext uri="{FF2B5EF4-FFF2-40B4-BE49-F238E27FC236}">
                <a16:creationId xmlns:a16="http://schemas.microsoft.com/office/drawing/2014/main" id="{643B63F6-EE4C-BC05-87EE-E886EB42784C}"/>
              </a:ext>
            </a:extLst>
          </p:cNvPr>
          <p:cNvSpPr>
            <a:spLocks noGrp="1"/>
          </p:cNvSpPr>
          <p:nvPr/>
        </p:nvSpPr>
        <p:spPr>
          <a:xfrm>
            <a:off x="6852758" y="4640992"/>
            <a:ext cx="1584961" cy="396240"/>
          </a:xfrm>
          <a:prstGeom prst="roundRect">
            <a:avLst>
              <a:gd name="adj" fmla="val 23077"/>
            </a:avLst>
          </a:prstGeom>
          <a:solidFill>
            <a:srgbClr val="EEF2EE"/>
          </a:solidFill>
          <a:ln w="13335">
            <a:solidFill>
              <a:srgbClr val="9CAF9E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1425" b="1">
                <a:solidFill>
                  <a:srgbClr val="375642"/>
                </a:solidFill>
              </a:defRPr>
            </a:pPr>
            <a:r>
              <a:rPr sz="1140" b="1">
                <a:solidFill>
                  <a:srgbClr val="375642"/>
                </a:solidFill>
              </a:rPr>
              <a:t>Posturaux</a:t>
            </a:r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3DB1D17C-3934-1A0F-3DC4-83157C7C5136}"/>
              </a:ext>
            </a:extLst>
          </p:cNvPr>
          <p:cNvSpPr>
            <a:spLocks noGrp="1"/>
          </p:cNvSpPr>
          <p:nvPr/>
        </p:nvSpPr>
        <p:spPr>
          <a:xfrm>
            <a:off x="6862848" y="1722120"/>
            <a:ext cx="1584961" cy="396240"/>
          </a:xfrm>
          <a:prstGeom prst="roundRect">
            <a:avLst>
              <a:gd name="adj" fmla="val 23077"/>
            </a:avLst>
          </a:prstGeom>
          <a:solidFill>
            <a:srgbClr val="EEF2EE"/>
          </a:solidFill>
          <a:ln w="13335">
            <a:solidFill>
              <a:srgbClr val="9CAF9E"/>
            </a:solidFill>
            <a:prstDash val="solid"/>
          </a:ln>
        </p:spPr>
        <p:txBody>
          <a:bodyPr anchor="ctr"/>
          <a:lstStyle/>
          <a:p>
            <a:pPr algn="ctr">
              <a:buNone/>
              <a:defRPr sz="1425" b="1">
                <a:solidFill>
                  <a:srgbClr val="375642"/>
                </a:solidFill>
              </a:defRPr>
            </a:pPr>
            <a:r>
              <a:rPr sz="1140" b="1">
                <a:solidFill>
                  <a:srgbClr val="375642"/>
                </a:solidFill>
              </a:rPr>
              <a:t>Émotionnels</a:t>
            </a:r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333AC1D8-6E98-CC86-D1B6-F8F7D15C00B2}"/>
              </a:ext>
            </a:extLst>
          </p:cNvPr>
          <p:cNvSpPr>
            <a:spLocks noGrp="1"/>
          </p:cNvSpPr>
          <p:nvPr/>
        </p:nvSpPr>
        <p:spPr>
          <a:xfrm>
            <a:off x="9525000" y="1257300"/>
            <a:ext cx="350520" cy="350520"/>
          </a:xfrm>
          <a:prstGeom prst="ellipse">
            <a:avLst/>
          </a:prstGeom>
          <a:solidFill>
            <a:srgbClr val="6C8B55"/>
          </a:solidFill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32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5ED87C1-7034-EFAD-3058-621367B9FAD2}"/>
              </a:ext>
            </a:extLst>
          </p:cNvPr>
          <p:cNvSpPr>
            <a:spLocks noGrp="1"/>
          </p:cNvSpPr>
          <p:nvPr/>
        </p:nvSpPr>
        <p:spPr>
          <a:xfrm>
            <a:off x="9928860" y="1196340"/>
            <a:ext cx="16764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buNone/>
              <a:defRPr sz="1725" b="1">
                <a:solidFill>
                  <a:srgbClr val="587640"/>
                </a:solidFill>
              </a:defRPr>
            </a:pPr>
            <a:r>
              <a:rPr sz="1380" b="1">
                <a:solidFill>
                  <a:srgbClr val="587640"/>
                </a:solidFill>
              </a:rPr>
              <a:t>INTÉGRER</a:t>
            </a:r>
          </a:p>
        </p:txBody>
      </p:sp>
      <p:pic>
        <p:nvPicPr>
          <p:cNvPr id="224" name="Image 97"/>
          <p:cNvPicPr>
            <a:picLocks noChangeAspect="1"/>
          </p:cNvPicPr>
          <p:nvPr/>
        </p:nvPicPr>
        <p:blipFill>
          <a:blip r:embed="rId9"/>
          <a:stretch/>
        </p:blipFill>
        <p:spPr>
          <a:xfrm>
            <a:off x="10289287" y="1790700"/>
            <a:ext cx="376428" cy="990600"/>
          </a:xfrm>
          <a:prstGeom prst="ellipse">
            <a:avLst/>
          </a:prstGeom>
        </p:spPr>
      </p:pic>
      <p:sp>
        <p:nvSpPr>
          <p:cNvPr id="46" name="Ellipse 45">
            <a:extLst>
              <a:ext uri="{FF2B5EF4-FFF2-40B4-BE49-F238E27FC236}">
                <a16:creationId xmlns:a16="http://schemas.microsoft.com/office/drawing/2014/main" id="{55C26CDC-1A00-EC78-836A-406169A13B0C}"/>
              </a:ext>
            </a:extLst>
          </p:cNvPr>
          <p:cNvSpPr>
            <a:spLocks noGrp="1"/>
          </p:cNvSpPr>
          <p:nvPr/>
        </p:nvSpPr>
        <p:spPr>
          <a:xfrm>
            <a:off x="9951720" y="1760220"/>
            <a:ext cx="1051560" cy="1051560"/>
          </a:xfrm>
          <a:prstGeom prst="ellipse">
            <a:avLst/>
          </a:prstGeom>
          <a:noFill/>
          <a:ln w="38100">
            <a:solidFill>
              <a:srgbClr val="93A989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9E90FF7-197A-A76A-6FA8-9FB27338841A}"/>
              </a:ext>
            </a:extLst>
          </p:cNvPr>
          <p:cNvSpPr>
            <a:spLocks noGrp="1"/>
          </p:cNvSpPr>
          <p:nvPr/>
        </p:nvSpPr>
        <p:spPr>
          <a:xfrm>
            <a:off x="9715500" y="2849880"/>
            <a:ext cx="1524000" cy="25908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350" b="1">
                <a:solidFill>
                  <a:srgbClr val="375642"/>
                </a:solidFill>
              </a:defRPr>
            </a:pPr>
            <a:r>
              <a:rPr sz="1080" b="1">
                <a:solidFill>
                  <a:srgbClr val="375642"/>
                </a:solidFill>
              </a:rPr>
              <a:t>DANS LA POSTURE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A1DB1223-ADB7-27D1-2D0F-558017CBA24F}"/>
              </a:ext>
            </a:extLst>
          </p:cNvPr>
          <p:cNvSpPr>
            <a:spLocks noGrp="1"/>
          </p:cNvSpPr>
          <p:nvPr/>
        </p:nvSpPr>
        <p:spPr>
          <a:xfrm>
            <a:off x="9372600" y="3108960"/>
            <a:ext cx="22098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75" b="0">
                <a:solidFill>
                  <a:srgbClr val="506758"/>
                </a:solidFill>
              </a:defRPr>
            </a:pPr>
            <a:r>
              <a:rPr sz="1020">
                <a:solidFill>
                  <a:srgbClr val="506758"/>
                </a:solidFill>
              </a:rPr>
              <a:t>Intégration posturale</a:t>
            </a:r>
          </a:p>
          <a:p>
            <a:pPr algn="ctr">
              <a:buNone/>
              <a:defRPr sz="1275" b="0">
                <a:solidFill>
                  <a:srgbClr val="506758"/>
                </a:solidFill>
              </a:defRPr>
            </a:pPr>
            <a:r>
              <a:rPr sz="1020">
                <a:solidFill>
                  <a:srgbClr val="506758"/>
                </a:solidFill>
              </a:rPr>
              <a:t>des modifications profondes</a:t>
            </a:r>
          </a:p>
        </p:txBody>
      </p:sp>
      <p:pic>
        <p:nvPicPr>
          <p:cNvPr id="228" name="Image 101"/>
          <p:cNvPicPr>
            <a:picLocks noChangeAspect="1"/>
          </p:cNvPicPr>
          <p:nvPr/>
        </p:nvPicPr>
        <p:blipFill>
          <a:blip r:embed="rId10"/>
          <a:srcRect t="12121" b="12121"/>
          <a:stretch>
            <a:fillRect/>
          </a:stretch>
        </p:blipFill>
        <p:spPr>
          <a:xfrm>
            <a:off x="9982200" y="3848100"/>
            <a:ext cx="990600" cy="990600"/>
          </a:xfrm>
          <a:prstGeom prst="ellipse">
            <a:avLst/>
          </a:prstGeom>
        </p:spPr>
      </p:pic>
      <p:sp>
        <p:nvSpPr>
          <p:cNvPr id="50" name="Ellipse 49">
            <a:extLst>
              <a:ext uri="{FF2B5EF4-FFF2-40B4-BE49-F238E27FC236}">
                <a16:creationId xmlns:a16="http://schemas.microsoft.com/office/drawing/2014/main" id="{68EE631C-79B1-E501-91BF-763D63FC74DD}"/>
              </a:ext>
            </a:extLst>
          </p:cNvPr>
          <p:cNvSpPr>
            <a:spLocks noGrp="1"/>
          </p:cNvSpPr>
          <p:nvPr/>
        </p:nvSpPr>
        <p:spPr>
          <a:xfrm>
            <a:off x="9951720" y="3817620"/>
            <a:ext cx="1051560" cy="1051560"/>
          </a:xfrm>
          <a:prstGeom prst="ellipse">
            <a:avLst/>
          </a:prstGeom>
          <a:noFill/>
          <a:ln w="38100">
            <a:solidFill>
              <a:srgbClr val="93A989"/>
            </a:solidFill>
            <a:prstDash val="solid"/>
          </a:ln>
        </p:spPr>
        <p:txBody>
          <a:bodyPr/>
          <a:lstStyle/>
          <a:p>
            <a:endParaRPr sz="144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970AAE4-D3BC-FED4-256B-C55C0E2148FB}"/>
              </a:ext>
            </a:extLst>
          </p:cNvPr>
          <p:cNvSpPr>
            <a:spLocks noGrp="1"/>
          </p:cNvSpPr>
          <p:nvPr/>
        </p:nvSpPr>
        <p:spPr>
          <a:xfrm>
            <a:off x="9410700" y="4922520"/>
            <a:ext cx="2133600" cy="47244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375642"/>
                </a:solidFill>
              </a:defRPr>
            </a:pPr>
            <a:r>
              <a:rPr sz="1200" b="1">
                <a:solidFill>
                  <a:srgbClr val="375642"/>
                </a:solidFill>
              </a:rPr>
              <a:t>Dans votre</a:t>
            </a:r>
          </a:p>
          <a:p>
            <a:pPr algn="ctr">
              <a:buNone/>
              <a:defRPr sz="1500" b="1">
                <a:solidFill>
                  <a:srgbClr val="375642"/>
                </a:solidFill>
              </a:defRPr>
            </a:pPr>
            <a:r>
              <a:rPr sz="1200" b="1">
                <a:solidFill>
                  <a:srgbClr val="375642"/>
                </a:solidFill>
              </a:rPr>
              <a:t>pratique habituelle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DD9238BB-4D1B-0383-0746-74EF318DAB32}"/>
              </a:ext>
            </a:extLst>
          </p:cNvPr>
          <p:cNvSpPr>
            <a:spLocks noGrp="1"/>
          </p:cNvSpPr>
          <p:nvPr/>
        </p:nvSpPr>
        <p:spPr>
          <a:xfrm>
            <a:off x="9296400" y="5448300"/>
            <a:ext cx="23622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200" b="0">
                <a:solidFill>
                  <a:srgbClr val="506758"/>
                </a:solidFill>
              </a:defRPr>
            </a:pPr>
            <a:r>
              <a:rPr sz="960">
                <a:solidFill>
                  <a:srgbClr val="506758"/>
                </a:solidFill>
              </a:rPr>
              <a:t>Adapter les outils à vos patients,</a:t>
            </a:r>
          </a:p>
          <a:p>
            <a:pPr algn="ctr">
              <a:buNone/>
              <a:defRPr sz="1200" b="0">
                <a:solidFill>
                  <a:srgbClr val="506758"/>
                </a:solidFill>
              </a:defRPr>
            </a:pPr>
            <a:r>
              <a:rPr sz="960">
                <a:solidFill>
                  <a:srgbClr val="506758"/>
                </a:solidFill>
              </a:rPr>
              <a:t>à votre sensibilité et à votre expérience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3913F69-33B1-BADA-96C2-3254E785D4E2}"/>
              </a:ext>
            </a:extLst>
          </p:cNvPr>
          <p:cNvSpPr>
            <a:spLocks noGrp="1"/>
          </p:cNvSpPr>
          <p:nvPr/>
        </p:nvSpPr>
        <p:spPr>
          <a:xfrm>
            <a:off x="1452272" y="6255918"/>
            <a:ext cx="988675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buNone/>
              <a:defRPr sz="1500" b="1">
                <a:solidFill>
                  <a:srgbClr val="375642"/>
                </a:solidFill>
              </a:defRPr>
            </a:pPr>
            <a:r>
              <a:rPr sz="1600" b="1">
                <a:solidFill>
                  <a:srgbClr val="375642"/>
                </a:solidFill>
              </a:rPr>
              <a:t>Une démarche commune — des applications adaptées à chaque sphère fonctionnelle profonde</a:t>
            </a:r>
          </a:p>
        </p:txBody>
      </p:sp>
      <p:pic>
        <p:nvPicPr>
          <p:cNvPr id="233" name="Image 12"/>
          <p:cNvPicPr>
            <a:picLocks noChangeAspect="1"/>
          </p:cNvPicPr>
          <p:nvPr/>
        </p:nvPicPr>
        <p:blipFill>
          <a:blip r:embed="rId11"/>
          <a:srcRect r="2449"/>
          <a:stretch>
            <a:fillRect/>
          </a:stretch>
        </p:blipFill>
        <p:spPr>
          <a:xfrm>
            <a:off x="1865514" y="2053287"/>
            <a:ext cx="807720" cy="828000"/>
          </a:xfrm>
          <a:prstGeom prst="ellipse">
            <a:avLst/>
          </a:prstGeom>
        </p:spPr>
      </p:pic>
      <p:cxnSp>
        <p:nvCxnSpPr>
          <p:cNvPr id="234" name="Connecteur droit avec flèche 27"/>
          <p:cNvCxnSpPr/>
          <p:nvPr/>
        </p:nvCxnSpPr>
        <p:spPr>
          <a:xfrm flipH="1" flipV="1">
            <a:off x="2039520" y="2474096"/>
            <a:ext cx="216000" cy="108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5" name="Image 3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2091" y="4191000"/>
            <a:ext cx="1080000" cy="1080000"/>
          </a:xfrm>
          <a:prstGeom prst="rect">
            <a:avLst/>
          </a:prstGeom>
        </p:spPr>
      </p:pic>
      <p:pic>
        <p:nvPicPr>
          <p:cNvPr id="236" name="Image 235"/>
          <p:cNvPicPr>
            <a:picLocks noChangeAspect="1"/>
          </p:cNvPicPr>
          <p:nvPr/>
        </p:nvPicPr>
        <p:blipFill>
          <a:blip r:embed="rId13"/>
          <a:stretch/>
        </p:blipFill>
        <p:spPr>
          <a:xfrm>
            <a:off x="76200" y="1465"/>
            <a:ext cx="1000125" cy="1092444"/>
          </a:xfrm>
          <a:prstGeom prst="rect">
            <a:avLst/>
          </a:prstGeom>
        </p:spPr>
      </p:pic>
      <p:sp>
        <p:nvSpPr>
          <p:cNvPr id="125" name="Cadre titre harmonisé">
            <a:extLst>
              <a:ext uri="{FF2B5EF4-FFF2-40B4-BE49-F238E27FC236}">
                <a16:creationId xmlns:a16="http://schemas.microsoft.com/office/drawing/2014/main" id="{4477508B-96D0-4D36-A1E0-6BB6BBECEC57}"/>
              </a:ext>
            </a:extLst>
          </p:cNvPr>
          <p:cNvSpPr>
            <a:spLocks noGrp="1"/>
          </p:cNvSpPr>
          <p:nvPr/>
        </p:nvSpPr>
        <p:spPr>
          <a:xfrm>
            <a:off x="1447800" y="190500"/>
            <a:ext cx="10553700" cy="857250"/>
          </a:xfrm>
          <a:prstGeom prst="rect">
            <a:avLst/>
          </a:prstGeom>
          <a:noFill/>
          <a:ln w="10478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6886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66000">
              <a:srgbClr val="F8F7EE"/>
            </a:gs>
            <a:gs pos="100000">
              <a:srgbClr val="EDF1DF"/>
            </a:gs>
          </a:gsLst>
          <a:path path="shape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Image 3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6200" y="1465"/>
            <a:ext cx="1000125" cy="1092444"/>
          </a:xfrm>
          <a:prstGeom prst="rect">
            <a:avLst/>
          </a:prstGeom>
        </p:spPr>
      </p:pic>
      <p:sp>
        <p:nvSpPr>
          <p:cNvPr id="2" name="Cadre titre harmonisé">
            <a:extLst>
              <a:ext uri="{FF2B5EF4-FFF2-40B4-BE49-F238E27FC236}">
                <a16:creationId xmlns:a16="http://schemas.microsoft.com/office/drawing/2014/main" id="{C8AD5F38-10A2-44D7-A2ED-52E9EFEE8D8B}"/>
              </a:ext>
            </a:extLst>
          </p:cNvPr>
          <p:cNvSpPr>
            <a:spLocks noGrp="1"/>
          </p:cNvSpPr>
          <p:nvPr/>
        </p:nvSpPr>
        <p:spPr>
          <a:xfrm>
            <a:off x="1447800" y="190500"/>
            <a:ext cx="10553700" cy="857250"/>
          </a:xfrm>
          <a:prstGeom prst="rect">
            <a:avLst/>
          </a:prstGeom>
          <a:noFill/>
          <a:ln w="10478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D83E22-438B-4C2D-8380-DC5E7C5B3EDA}"/>
              </a:ext>
            </a:extLst>
          </p:cNvPr>
          <p:cNvSpPr>
            <a:spLocks noGrp="1"/>
          </p:cNvSpPr>
          <p:nvPr/>
        </p:nvSpPr>
        <p:spPr>
          <a:xfrm>
            <a:off x="1619250" y="492575"/>
            <a:ext cx="10191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025" b="1">
                <a:solidFill>
                  <a:srgbClr val="111111"/>
                </a:solidFill>
              </a:defRPr>
            </a:pPr>
            <a:r>
              <a:rPr lang="fr-BE" sz="2025" b="1" dirty="0">
                <a:solidFill>
                  <a:srgbClr val="111111"/>
                </a:solidFill>
              </a:rPr>
              <a:t>L’adaptation posturale reflète l’interaction </a:t>
            </a:r>
          </a:p>
          <a:p>
            <a:pPr algn="ctr">
              <a:defRPr sz="2025" b="1">
                <a:solidFill>
                  <a:srgbClr val="111111"/>
                </a:solidFill>
              </a:defRPr>
            </a:pPr>
            <a:r>
              <a:rPr lang="fr-BE" sz="2025" b="1" dirty="0">
                <a:solidFill>
                  <a:srgbClr val="111111"/>
                </a:solidFill>
              </a:rPr>
              <a:t>entre le centre profond et la périphérie superficielle</a:t>
            </a:r>
          </a:p>
          <a:p>
            <a:pPr algn="ctr">
              <a:defRPr sz="2025" b="1">
                <a:solidFill>
                  <a:srgbClr val="111111"/>
                </a:solidFill>
              </a:defRPr>
            </a:pPr>
            <a:endParaRPr sz="2025" b="1" dirty="0">
              <a:solidFill>
                <a:srgbClr val="11111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B4CEDF6-0D72-48EF-934B-EF62CDD68D72}"/>
              </a:ext>
            </a:extLst>
          </p:cNvPr>
          <p:cNvSpPr>
            <a:spLocks noGrp="1"/>
          </p:cNvSpPr>
          <p:nvPr/>
        </p:nvSpPr>
        <p:spPr>
          <a:xfrm>
            <a:off x="1428750" y="1257300"/>
            <a:ext cx="3143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365D8D"/>
                </a:solidFill>
              </a:defRPr>
            </a:pPr>
            <a:r>
              <a:rPr sz="1650" b="1" dirty="0">
                <a:solidFill>
                  <a:srgbClr val="365D8D"/>
                </a:solidFill>
              </a:rPr>
              <a:t>CENTRE PROFOND</a:t>
            </a:r>
          </a:p>
        </p:txBody>
      </p:sp>
      <p:pic>
        <p:nvPicPr>
          <p:cNvPr id="36" name="Image 3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434170" y="1993262"/>
            <a:ext cx="1157495" cy="3744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2DCE7A0-8029-4FC7-9FAB-B11AE2B9DE49}"/>
              </a:ext>
            </a:extLst>
          </p:cNvPr>
          <p:cNvSpPr>
            <a:spLocks noGrp="1"/>
          </p:cNvSpPr>
          <p:nvPr/>
        </p:nvSpPr>
        <p:spPr>
          <a:xfrm>
            <a:off x="2948550" y="209550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275" b="1">
                <a:solidFill>
                  <a:srgbClr val="9A7A28"/>
                </a:solidFill>
              </a:defRPr>
            </a:pPr>
            <a:r>
              <a:rPr sz="1275" b="1">
                <a:solidFill>
                  <a:srgbClr val="9A7A28"/>
                </a:solidFill>
              </a:rPr>
              <a:t>•  Crâne et méninges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3AE0AC-5C36-4D8A-844B-535161BCC710}"/>
              </a:ext>
            </a:extLst>
          </p:cNvPr>
          <p:cNvSpPr>
            <a:spLocks noGrp="1"/>
          </p:cNvSpPr>
          <p:nvPr/>
        </p:nvSpPr>
        <p:spPr>
          <a:xfrm>
            <a:off x="2948550" y="2514600"/>
            <a:ext cx="1476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350" b="1">
                <a:solidFill>
                  <a:srgbClr val="356A9C"/>
                </a:solidFill>
              </a:defRPr>
            </a:pPr>
            <a:r>
              <a:rPr sz="1350" b="1">
                <a:solidFill>
                  <a:srgbClr val="356A9C"/>
                </a:solidFill>
              </a:rPr>
              <a:t>•  Thorax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395DB9-3924-427B-8117-8C5826917C58}"/>
              </a:ext>
            </a:extLst>
          </p:cNvPr>
          <p:cNvSpPr>
            <a:spLocks noGrp="1"/>
          </p:cNvSpPr>
          <p:nvPr/>
        </p:nvSpPr>
        <p:spPr>
          <a:xfrm>
            <a:off x="2948550" y="2876550"/>
            <a:ext cx="147637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350" b="1">
                <a:solidFill>
                  <a:srgbClr val="5E8652"/>
                </a:solidFill>
              </a:defRPr>
            </a:pPr>
            <a:r>
              <a:rPr sz="1350" b="1">
                <a:solidFill>
                  <a:srgbClr val="5E8652"/>
                </a:solidFill>
              </a:rPr>
              <a:t>•  Abdomen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59F9F2-20D2-41FF-BF02-1A1381F0DCE4}"/>
              </a:ext>
            </a:extLst>
          </p:cNvPr>
          <p:cNvSpPr>
            <a:spLocks noGrp="1"/>
          </p:cNvSpPr>
          <p:nvPr/>
        </p:nvSpPr>
        <p:spPr>
          <a:xfrm>
            <a:off x="2948550" y="3238500"/>
            <a:ext cx="1571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350" b="1">
                <a:solidFill>
                  <a:srgbClr val="B18437"/>
                </a:solidFill>
              </a:defRPr>
            </a:pPr>
            <a:r>
              <a:rPr sz="1350" b="1" dirty="0">
                <a:solidFill>
                  <a:srgbClr val="B18437"/>
                </a:solidFill>
              </a:rPr>
              <a:t>•  Uro-</a:t>
            </a:r>
            <a:r>
              <a:rPr sz="1350" b="1" dirty="0" err="1">
                <a:solidFill>
                  <a:srgbClr val="B18437"/>
                </a:solidFill>
              </a:rPr>
              <a:t>gynéco</a:t>
            </a:r>
            <a:endParaRPr sz="1350" b="1" dirty="0">
              <a:solidFill>
                <a:srgbClr val="B18437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47AD48E-6FD9-43D4-92C9-EAC722659C3F}"/>
              </a:ext>
            </a:extLst>
          </p:cNvPr>
          <p:cNvSpPr>
            <a:spLocks noGrp="1"/>
          </p:cNvSpPr>
          <p:nvPr/>
        </p:nvSpPr>
        <p:spPr>
          <a:xfrm>
            <a:off x="3043800" y="4000500"/>
            <a:ext cx="1619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275" b="1">
                <a:solidFill>
                  <a:srgbClr val="B34B42"/>
                </a:solidFill>
              </a:defRPr>
            </a:pPr>
            <a:r>
              <a:rPr sz="1275" b="1">
                <a:solidFill>
                  <a:srgbClr val="B34B42"/>
                </a:solidFill>
              </a:rPr>
              <a:t>Les diaphragmes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B53958C-784C-4056-8590-6FF2CABD42D4}"/>
              </a:ext>
            </a:extLst>
          </p:cNvPr>
          <p:cNvSpPr>
            <a:spLocks noGrp="1"/>
          </p:cNvSpPr>
          <p:nvPr/>
        </p:nvSpPr>
        <p:spPr>
          <a:xfrm>
            <a:off x="3043800" y="4362450"/>
            <a:ext cx="1428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275" b="1">
                <a:solidFill>
                  <a:srgbClr val="4F8A52"/>
                </a:solidFill>
              </a:defRPr>
            </a:pPr>
            <a:r>
              <a:rPr sz="1275" b="1">
                <a:solidFill>
                  <a:srgbClr val="4F8A52"/>
                </a:solidFill>
              </a:rPr>
              <a:t>Les lordoses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93499F6-CEC4-45C9-9360-396C0725197C}"/>
              </a:ext>
            </a:extLst>
          </p:cNvPr>
          <p:cNvSpPr>
            <a:spLocks noGrp="1"/>
          </p:cNvSpPr>
          <p:nvPr/>
        </p:nvSpPr>
        <p:spPr>
          <a:xfrm>
            <a:off x="1445916" y="5838699"/>
            <a:ext cx="3420000" cy="612000"/>
          </a:xfrm>
          <a:prstGeom prst="roundRect">
            <a:avLst>
              <a:gd name="adj" fmla="val 16000"/>
            </a:avLst>
          </a:prstGeom>
          <a:solidFill>
            <a:srgbClr val="F1F4ED"/>
          </a:solidFill>
          <a:ln w="10478">
            <a:solidFill>
              <a:srgbClr val="A8BBA7"/>
            </a:solidFill>
            <a:prstDash val="solid"/>
          </a:ln>
        </p:spPr>
        <p:txBody>
          <a:bodyPr anchor="ctr"/>
          <a:lstStyle/>
          <a:p>
            <a:pPr algn="ctr">
              <a:defRPr sz="1125">
                <a:solidFill>
                  <a:srgbClr val="334E42"/>
                </a:solidFill>
              </a:defRPr>
            </a:pPr>
            <a:r>
              <a:rPr lang="fr-BE" sz="1125" dirty="0">
                <a:solidFill>
                  <a:srgbClr val="334E42"/>
                </a:solidFill>
              </a:rPr>
              <a:t>Les dysfonctions du centre profond s’expriment d’abord au niveau des diaphragmes et des lordoses, puis à distance dans les membres.</a:t>
            </a:r>
            <a:endParaRPr sz="1125" dirty="0">
              <a:solidFill>
                <a:srgbClr val="334E42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59FE6C9-67D5-4810-BB9D-5261AFBAFD5E}"/>
              </a:ext>
            </a:extLst>
          </p:cNvPr>
          <p:cNvSpPr>
            <a:spLocks noGrp="1"/>
          </p:cNvSpPr>
          <p:nvPr/>
        </p:nvSpPr>
        <p:spPr>
          <a:xfrm>
            <a:off x="4881311" y="1239673"/>
            <a:ext cx="266700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222222"/>
                </a:solidFill>
              </a:defRPr>
            </a:pPr>
            <a:r>
              <a:rPr lang="fr-BE" sz="1350" b="1" dirty="0">
                <a:solidFill>
                  <a:srgbClr val="222222"/>
                </a:solidFill>
              </a:rPr>
              <a:t>INTERACTIONS DANS </a:t>
            </a:r>
          </a:p>
          <a:p>
            <a:pPr algn="ctr">
              <a:defRPr sz="1350" b="1">
                <a:solidFill>
                  <a:srgbClr val="222222"/>
                </a:solidFill>
              </a:defRPr>
            </a:pPr>
            <a:r>
              <a:rPr lang="fr-BE" sz="1350" b="1" dirty="0">
                <a:solidFill>
                  <a:srgbClr val="222222"/>
                </a:solidFill>
              </a:rPr>
              <a:t>LES DEUX SENS</a:t>
            </a:r>
            <a:endParaRPr sz="1350" b="1" dirty="0">
              <a:solidFill>
                <a:srgbClr val="222222"/>
              </a:solidFill>
            </a:endParaRPr>
          </a:p>
        </p:txBody>
      </p:sp>
      <p:sp>
        <p:nvSpPr>
          <p:cNvPr id="14" name="Flèche vers la droite 13">
            <a:extLst>
              <a:ext uri="{FF2B5EF4-FFF2-40B4-BE49-F238E27FC236}">
                <a16:creationId xmlns:a16="http://schemas.microsoft.com/office/drawing/2014/main" id="{6E969615-36BE-4B68-BEE4-20380026E6E0}"/>
              </a:ext>
            </a:extLst>
          </p:cNvPr>
          <p:cNvSpPr>
            <a:spLocks noGrp="1"/>
          </p:cNvSpPr>
          <p:nvPr/>
        </p:nvSpPr>
        <p:spPr>
          <a:xfrm>
            <a:off x="4905125" y="2238375"/>
            <a:ext cx="2619375" cy="590550"/>
          </a:xfrm>
          <a:prstGeom prst="rightArrow">
            <a:avLst/>
          </a:prstGeom>
          <a:solidFill>
            <a:srgbClr val="C9964D"/>
          </a:solidFill>
          <a:ln w="9525">
            <a:solidFill>
              <a:srgbClr val="C9964D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EXPRESSION POSTURALE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C220402A-FF98-45AD-9869-E0D4C6593788}"/>
              </a:ext>
            </a:extLst>
          </p:cNvPr>
          <p:cNvSpPr>
            <a:spLocks noGrp="1"/>
          </p:cNvSpPr>
          <p:nvPr/>
        </p:nvSpPr>
        <p:spPr>
          <a:xfrm>
            <a:off x="5143250" y="3095625"/>
            <a:ext cx="2143125" cy="876300"/>
          </a:xfrm>
          <a:prstGeom prst="roundRect">
            <a:avLst>
              <a:gd name="adj" fmla="val 13043"/>
            </a:avLst>
          </a:prstGeom>
          <a:solidFill>
            <a:srgbClr val="DCE6DD"/>
          </a:solidFill>
          <a:ln w="10478">
            <a:solidFill>
              <a:srgbClr val="8FA88F"/>
            </a:solidFill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334E42"/>
                </a:solidFill>
              </a:defRPr>
            </a:pPr>
            <a:r>
              <a:rPr sz="1650" b="1">
                <a:solidFill>
                  <a:srgbClr val="334E42"/>
                </a:solidFill>
              </a:rPr>
              <a:t>ADAPTATIONS</a:t>
            </a:r>
          </a:p>
          <a:p>
            <a:pPr algn="ctr">
              <a:defRPr sz="1650" b="1">
                <a:solidFill>
                  <a:srgbClr val="334E42"/>
                </a:solidFill>
              </a:defRPr>
            </a:pPr>
            <a:r>
              <a:rPr sz="1650" b="1">
                <a:solidFill>
                  <a:srgbClr val="334E42"/>
                </a:solidFill>
              </a:rPr>
              <a:t>POSTURALES</a:t>
            </a:r>
          </a:p>
        </p:txBody>
      </p:sp>
      <p:sp>
        <p:nvSpPr>
          <p:cNvPr id="16" name="Flèche vers la gauche 15">
            <a:extLst>
              <a:ext uri="{FF2B5EF4-FFF2-40B4-BE49-F238E27FC236}">
                <a16:creationId xmlns:a16="http://schemas.microsoft.com/office/drawing/2014/main" id="{02EB15AE-9586-4C8E-814A-7E86FCE1786F}"/>
              </a:ext>
            </a:extLst>
          </p:cNvPr>
          <p:cNvSpPr>
            <a:spLocks noGrp="1"/>
          </p:cNvSpPr>
          <p:nvPr/>
        </p:nvSpPr>
        <p:spPr>
          <a:xfrm>
            <a:off x="4905125" y="4267200"/>
            <a:ext cx="2619375" cy="590550"/>
          </a:xfrm>
          <a:prstGeom prst="leftArrow">
            <a:avLst/>
          </a:prstGeom>
          <a:solidFill>
            <a:srgbClr val="5E8652"/>
          </a:solidFill>
          <a:ln w="9525">
            <a:solidFill>
              <a:srgbClr val="5E8652"/>
            </a:solidFill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RETENTISSEMENT PROFOND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C2A9D45-95D8-41DC-B157-63A0BD6C01C2}"/>
              </a:ext>
            </a:extLst>
          </p:cNvPr>
          <p:cNvSpPr>
            <a:spLocks noGrp="1"/>
          </p:cNvSpPr>
          <p:nvPr/>
        </p:nvSpPr>
        <p:spPr>
          <a:xfrm>
            <a:off x="4960402" y="2698296"/>
            <a:ext cx="22383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 i="1">
                <a:solidFill>
                  <a:srgbClr val="9A6B2F"/>
                </a:solidFill>
              </a:defRPr>
            </a:pPr>
            <a:r>
              <a:rPr sz="975" i="1" dirty="0">
                <a:solidFill>
                  <a:srgbClr val="9A6B2F"/>
                </a:solidFill>
              </a:rPr>
              <a:t>Centre → </a:t>
            </a:r>
            <a:r>
              <a:rPr sz="975" i="1" dirty="0" err="1">
                <a:solidFill>
                  <a:srgbClr val="9A6B2F"/>
                </a:solidFill>
              </a:rPr>
              <a:t>périphérie</a:t>
            </a:r>
            <a:endParaRPr sz="975" i="1" dirty="0">
              <a:solidFill>
                <a:srgbClr val="9A6B2F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FC7E7F4-A3D4-4FC0-9DF1-81C51BA36DAE}"/>
              </a:ext>
            </a:extLst>
          </p:cNvPr>
          <p:cNvSpPr>
            <a:spLocks noGrp="1"/>
          </p:cNvSpPr>
          <p:nvPr/>
        </p:nvSpPr>
        <p:spPr>
          <a:xfrm>
            <a:off x="5095624" y="4796395"/>
            <a:ext cx="2238375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975" i="1">
                <a:solidFill>
                  <a:srgbClr val="456A3E"/>
                </a:solidFill>
              </a:defRPr>
            </a:pPr>
            <a:r>
              <a:rPr sz="975" i="1" dirty="0" err="1">
                <a:solidFill>
                  <a:srgbClr val="456A3E"/>
                </a:solidFill>
              </a:rPr>
              <a:t>Périphérie</a:t>
            </a:r>
            <a:r>
              <a:rPr sz="975" i="1" dirty="0">
                <a:solidFill>
                  <a:srgbClr val="456A3E"/>
                </a:solidFill>
              </a:rPr>
              <a:t> → </a:t>
            </a:r>
            <a:r>
              <a:rPr sz="975" i="1" dirty="0" err="1">
                <a:solidFill>
                  <a:srgbClr val="456A3E"/>
                </a:solidFill>
              </a:rPr>
              <a:t>centre</a:t>
            </a:r>
            <a:endParaRPr sz="975" i="1" dirty="0">
              <a:solidFill>
                <a:srgbClr val="456A3E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846F345-CBE8-40BE-99F8-C46BD04ED82B}"/>
              </a:ext>
            </a:extLst>
          </p:cNvPr>
          <p:cNvSpPr>
            <a:spLocks noGrp="1"/>
          </p:cNvSpPr>
          <p:nvPr/>
        </p:nvSpPr>
        <p:spPr>
          <a:xfrm>
            <a:off x="7715250" y="1257300"/>
            <a:ext cx="3905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456A3E"/>
                </a:solidFill>
              </a:defRPr>
            </a:pPr>
            <a:r>
              <a:rPr sz="1650" b="1" dirty="0">
                <a:solidFill>
                  <a:srgbClr val="456A3E"/>
                </a:solidFill>
              </a:rPr>
              <a:t>PÉRIPHÉRIE</a:t>
            </a:r>
            <a:r>
              <a:rPr lang="fr-FR" sz="1650" b="1" dirty="0">
                <a:solidFill>
                  <a:srgbClr val="456A3E"/>
                </a:solidFill>
              </a:rPr>
              <a:t> SUPERFICIELLE </a:t>
            </a:r>
            <a:endParaRPr sz="1650" b="1" dirty="0">
              <a:solidFill>
                <a:srgbClr val="456A3E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64CF931-72F0-4201-93A8-2DB787DEBDA0}"/>
              </a:ext>
            </a:extLst>
          </p:cNvPr>
          <p:cNvSpPr>
            <a:spLocks noGrp="1"/>
          </p:cNvSpPr>
          <p:nvPr/>
        </p:nvSpPr>
        <p:spPr>
          <a:xfrm>
            <a:off x="7832637" y="1420803"/>
            <a:ext cx="37147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456A3E"/>
                </a:solidFill>
              </a:defRPr>
            </a:pPr>
            <a:r>
              <a:rPr lang="fr-BE" sz="1200" b="1" dirty="0">
                <a:solidFill>
                  <a:srgbClr val="456A3E"/>
                </a:solidFill>
              </a:rPr>
              <a:t>Traumatismes</a:t>
            </a:r>
            <a:r>
              <a:rPr lang="fr-BE" sz="1125" b="1" dirty="0">
                <a:solidFill>
                  <a:srgbClr val="456A3E"/>
                </a:solidFill>
              </a:rPr>
              <a:t> • Contraintes mécaniques</a:t>
            </a:r>
            <a:endParaRPr sz="1200" dirty="0">
              <a:solidFill>
                <a:srgbClr val="456A3E"/>
              </a:solidFill>
            </a:endParaRPr>
          </a:p>
        </p:txBody>
      </p:sp>
      <p:pic>
        <p:nvPicPr>
          <p:cNvPr id="52" name="Image 51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7996438" y="2190750"/>
            <a:ext cx="1270000" cy="1047750"/>
          </a:xfrm>
          <a:prstGeom prst="rect">
            <a:avLst/>
          </a:prstGeom>
        </p:spPr>
      </p:pic>
      <p:pic>
        <p:nvPicPr>
          <p:cNvPr id="53" name="Image 52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8050720" y="3381375"/>
            <a:ext cx="1161435" cy="1000125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8144364" y="4524375"/>
            <a:ext cx="974148" cy="1190625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7F128E4-962D-437B-A843-A13B36A7E559}"/>
              </a:ext>
            </a:extLst>
          </p:cNvPr>
          <p:cNvSpPr>
            <a:spLocks noGrp="1"/>
          </p:cNvSpPr>
          <p:nvPr/>
        </p:nvSpPr>
        <p:spPr>
          <a:xfrm>
            <a:off x="7832637" y="2109787"/>
            <a:ext cx="1285875" cy="161925"/>
          </a:xfrm>
          <a:prstGeom prst="rect">
            <a:avLst/>
          </a:prstGeom>
          <a:solidFill>
            <a:srgbClr val="FCFAF5"/>
          </a:solidFill>
          <a:ln w="0">
            <a:noFill/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988EAB1-F7DE-40DD-A0A5-A0F2CB21A07D}"/>
              </a:ext>
            </a:extLst>
          </p:cNvPr>
          <p:cNvSpPr>
            <a:spLocks noGrp="1"/>
          </p:cNvSpPr>
          <p:nvPr/>
        </p:nvSpPr>
        <p:spPr>
          <a:xfrm>
            <a:off x="7988500" y="3381375"/>
            <a:ext cx="257175" cy="1000125"/>
          </a:xfrm>
          <a:prstGeom prst="rect">
            <a:avLst/>
          </a:prstGeom>
          <a:solidFill>
            <a:srgbClr val="FCFAF5"/>
          </a:solidFill>
          <a:ln w="0">
            <a:noFill/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91CA4C-92B3-4B38-BC6B-583B4C4215C7}"/>
              </a:ext>
            </a:extLst>
          </p:cNvPr>
          <p:cNvSpPr>
            <a:spLocks noGrp="1"/>
          </p:cNvSpPr>
          <p:nvPr/>
        </p:nvSpPr>
        <p:spPr>
          <a:xfrm>
            <a:off x="7953863" y="4535014"/>
            <a:ext cx="257175" cy="1190625"/>
          </a:xfrm>
          <a:prstGeom prst="rect">
            <a:avLst/>
          </a:prstGeom>
          <a:solidFill>
            <a:srgbClr val="FCFAF5"/>
          </a:solidFill>
          <a:ln w="0">
            <a:noFill/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FD4F46E-6595-4FCD-8944-503A9A069FDD}"/>
              </a:ext>
            </a:extLst>
          </p:cNvPr>
          <p:cNvSpPr>
            <a:spLocks noGrp="1"/>
          </p:cNvSpPr>
          <p:nvPr/>
        </p:nvSpPr>
        <p:spPr>
          <a:xfrm>
            <a:off x="9524000" y="2524125"/>
            <a:ext cx="2333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200" b="1">
                <a:solidFill>
                  <a:srgbClr val="456A3E"/>
                </a:solidFill>
              </a:defRPr>
            </a:pPr>
            <a:r>
              <a:rPr sz="1200" b="1" dirty="0">
                <a:solidFill>
                  <a:srgbClr val="456A3E"/>
                </a:solidFill>
              </a:rPr>
              <a:t>1  Ceinture </a:t>
            </a:r>
            <a:r>
              <a:rPr sz="1200" b="1" dirty="0" err="1">
                <a:solidFill>
                  <a:srgbClr val="456A3E"/>
                </a:solidFill>
              </a:rPr>
              <a:t>crânienne</a:t>
            </a:r>
            <a:endParaRPr sz="1200" b="1" dirty="0">
              <a:solidFill>
                <a:srgbClr val="456A3E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EBA50070-4C70-4781-B9B6-B04C7996E927}"/>
              </a:ext>
            </a:extLst>
          </p:cNvPr>
          <p:cNvSpPr>
            <a:spLocks noGrp="1"/>
          </p:cNvSpPr>
          <p:nvPr/>
        </p:nvSpPr>
        <p:spPr>
          <a:xfrm>
            <a:off x="9524000" y="3714750"/>
            <a:ext cx="2333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200" b="1">
                <a:solidFill>
                  <a:srgbClr val="456A3E"/>
                </a:solidFill>
              </a:defRPr>
            </a:pPr>
            <a:r>
              <a:rPr sz="1200" b="1">
                <a:solidFill>
                  <a:srgbClr val="456A3E"/>
                </a:solidFill>
              </a:rPr>
              <a:t>2  Ceinture scapulaire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2779027-AA7A-4E5A-ADDB-C051F896A13A}"/>
              </a:ext>
            </a:extLst>
          </p:cNvPr>
          <p:cNvSpPr>
            <a:spLocks noGrp="1"/>
          </p:cNvSpPr>
          <p:nvPr/>
        </p:nvSpPr>
        <p:spPr>
          <a:xfrm>
            <a:off x="9524000" y="4905375"/>
            <a:ext cx="2333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>
              <a:defRPr sz="1200" b="1">
                <a:solidFill>
                  <a:srgbClr val="456A3E"/>
                </a:solidFill>
              </a:defRPr>
            </a:pPr>
            <a:r>
              <a:rPr sz="1200" b="1">
                <a:solidFill>
                  <a:srgbClr val="456A3E"/>
                </a:solidFill>
              </a:rPr>
              <a:t>3  Ceinture pelvienne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08FCD86-915A-4624-A1AA-28F9E4A0BA0C}"/>
              </a:ext>
            </a:extLst>
          </p:cNvPr>
          <p:cNvSpPr>
            <a:spLocks noGrp="1"/>
          </p:cNvSpPr>
          <p:nvPr/>
        </p:nvSpPr>
        <p:spPr>
          <a:xfrm>
            <a:off x="7953863" y="5846185"/>
            <a:ext cx="3420000" cy="612000"/>
          </a:xfrm>
          <a:prstGeom prst="roundRect">
            <a:avLst>
              <a:gd name="adj" fmla="val 16000"/>
            </a:avLst>
          </a:prstGeom>
          <a:solidFill>
            <a:srgbClr val="F1F4ED"/>
          </a:solidFill>
          <a:ln w="10478">
            <a:solidFill>
              <a:srgbClr val="A8BBA7"/>
            </a:solidFill>
            <a:prstDash val="solid"/>
          </a:ln>
        </p:spPr>
        <p:txBody>
          <a:bodyPr anchor="ctr"/>
          <a:lstStyle/>
          <a:p>
            <a:pPr algn="ctr">
              <a:defRPr sz="1125">
                <a:solidFill>
                  <a:srgbClr val="334E42"/>
                </a:solidFill>
              </a:defRPr>
            </a:pPr>
            <a:r>
              <a:rPr lang="fr-BE" sz="1125" dirty="0">
                <a:solidFill>
                  <a:srgbClr val="334E42"/>
                </a:solidFill>
              </a:rPr>
              <a:t>Les contraintes périphériques agissent d’abord au niveau des ceintures et peuvent progressivement perturber l’organisation du centre profond.</a:t>
            </a:r>
            <a:endParaRPr sz="1125" dirty="0">
              <a:solidFill>
                <a:srgbClr val="334E42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EBB55E2-B180-4C0C-9081-6C8F9380CB55}"/>
              </a:ext>
            </a:extLst>
          </p:cNvPr>
          <p:cNvSpPr>
            <a:spLocks noGrp="1"/>
          </p:cNvSpPr>
          <p:nvPr/>
        </p:nvSpPr>
        <p:spPr>
          <a:xfrm>
            <a:off x="2339429" y="6541510"/>
            <a:ext cx="8351383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334E42"/>
                </a:solidFill>
              </a:defRPr>
            </a:pPr>
            <a:r>
              <a:rPr sz="1600" b="1" dirty="0">
                <a:solidFill>
                  <a:srgbClr val="334E42"/>
                </a:solidFill>
              </a:rPr>
              <a:t>Un</a:t>
            </a:r>
            <a:r>
              <a:rPr lang="fr-FR" sz="1600" b="1" dirty="0">
                <a:solidFill>
                  <a:srgbClr val="334E42"/>
                </a:solidFill>
              </a:rPr>
              <a:t> symptôme</a:t>
            </a:r>
            <a:r>
              <a:rPr sz="1600" b="1" dirty="0">
                <a:solidFill>
                  <a:srgbClr val="334E42"/>
                </a:solidFill>
              </a:rPr>
              <a:t> périphérique</a:t>
            </a:r>
            <a:r>
              <a:rPr lang="fr-FR" sz="1600" b="1" dirty="0">
                <a:solidFill>
                  <a:srgbClr val="334E42"/>
                </a:solidFill>
              </a:rPr>
              <a:t> ou central</a:t>
            </a:r>
            <a:r>
              <a:rPr sz="1600" b="1" dirty="0">
                <a:solidFill>
                  <a:srgbClr val="334E42"/>
                </a:solidFill>
              </a:rPr>
              <a:t> </a:t>
            </a:r>
            <a:r>
              <a:rPr sz="1600" b="1" dirty="0" err="1">
                <a:solidFill>
                  <a:srgbClr val="334E42"/>
                </a:solidFill>
              </a:rPr>
              <a:t>peut</a:t>
            </a:r>
            <a:r>
              <a:rPr lang="fr-FR" sz="1600" b="1" dirty="0">
                <a:solidFill>
                  <a:srgbClr val="334E42"/>
                </a:solidFill>
              </a:rPr>
              <a:t> </a:t>
            </a:r>
            <a:r>
              <a:rPr lang="fr-BE" sz="1600" b="1" dirty="0">
                <a:solidFill>
                  <a:srgbClr val="334E42"/>
                </a:solidFill>
              </a:rPr>
              <a:t>relever de plusieurs niveaux de causalité.</a:t>
            </a:r>
            <a:endParaRPr sz="1600" b="1" dirty="0">
              <a:solidFill>
                <a:srgbClr val="334E42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18DBFE-A7C0-E3D6-DBA3-C4A86ACDE210}"/>
              </a:ext>
            </a:extLst>
          </p:cNvPr>
          <p:cNvSpPr txBox="1"/>
          <p:nvPr/>
        </p:nvSpPr>
        <p:spPr>
          <a:xfrm>
            <a:off x="1704862" y="1565622"/>
            <a:ext cx="30342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2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Infections • Maladies • Dysfonctions</a:t>
            </a:r>
            <a:endParaRPr lang="fr-FR" sz="1200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399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38FC1028-A01C-2BAC-D1D3-EE03B6D3765D}"/>
              </a:ext>
            </a:extLst>
          </p:cNvPr>
          <p:cNvSpPr/>
          <p:nvPr/>
        </p:nvSpPr>
        <p:spPr>
          <a:xfrm>
            <a:off x="0" y="0"/>
            <a:ext cx="12192000" cy="685653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rgbClr val="EFF3E2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EFF3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7" name="Image 26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6200" y="1465"/>
            <a:ext cx="1000125" cy="109244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D8791F8-F75D-4BDB-89D7-E09E60201606}"/>
              </a:ext>
            </a:extLst>
          </p:cNvPr>
          <p:cNvSpPr>
            <a:spLocks noGrp="1"/>
          </p:cNvSpPr>
          <p:nvPr/>
        </p:nvSpPr>
        <p:spPr>
          <a:xfrm>
            <a:off x="1381124" y="193797"/>
            <a:ext cx="9429751" cy="857250"/>
          </a:xfrm>
          <a:prstGeom prst="rect">
            <a:avLst/>
          </a:prstGeom>
          <a:noFill/>
          <a:ln w="10478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ACED6B-932D-4FA5-9BF4-2095E20AF5E2}"/>
              </a:ext>
            </a:extLst>
          </p:cNvPr>
          <p:cNvSpPr>
            <a:spLocks noGrp="1"/>
          </p:cNvSpPr>
          <p:nvPr/>
        </p:nvSpPr>
        <p:spPr>
          <a:xfrm>
            <a:off x="1381124" y="381000"/>
            <a:ext cx="9429751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111111"/>
                </a:solidFill>
              </a:defRPr>
            </a:pPr>
            <a:r>
              <a:rPr sz="2250" b="1" dirty="0">
                <a:solidFill>
                  <a:srgbClr val="111111"/>
                </a:solidFill>
              </a:rPr>
              <a:t>Champ et </a:t>
            </a:r>
            <a:r>
              <a:rPr sz="2250" b="1" dirty="0" err="1">
                <a:solidFill>
                  <a:srgbClr val="111111"/>
                </a:solidFill>
              </a:rPr>
              <a:t>limites</a:t>
            </a:r>
            <a:r>
              <a:rPr sz="2250" b="1" dirty="0">
                <a:solidFill>
                  <a:srgbClr val="111111"/>
                </a:solidFill>
              </a:rPr>
              <a:t> de la formation TM </a:t>
            </a:r>
            <a:r>
              <a:rPr sz="2250" b="1" dirty="0" err="1">
                <a:solidFill>
                  <a:srgbClr val="111111"/>
                </a:solidFill>
              </a:rPr>
              <a:t>i</a:t>
            </a:r>
            <a:endParaRPr sz="2250" b="1" dirty="0">
              <a:solidFill>
                <a:srgbClr val="111111"/>
              </a:solidFill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2BFB85B-F38E-4130-9E5A-0638271C7CA7}"/>
              </a:ext>
            </a:extLst>
          </p:cNvPr>
          <p:cNvSpPr>
            <a:spLocks noGrp="1"/>
          </p:cNvSpPr>
          <p:nvPr/>
        </p:nvSpPr>
        <p:spPr>
          <a:xfrm>
            <a:off x="1381125" y="1504950"/>
            <a:ext cx="2857500" cy="3905250"/>
          </a:xfrm>
          <a:prstGeom prst="roundRect">
            <a:avLst>
              <a:gd name="adj" fmla="val 2667"/>
            </a:avLst>
          </a:prstGeom>
          <a:solidFill>
            <a:srgbClr val="FBFBF7"/>
          </a:solidFill>
          <a:ln w="10478">
            <a:solidFill>
              <a:srgbClr val="B8C7B5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12A3CB1A-31C3-401B-94EA-D4077979BCEE}"/>
              </a:ext>
            </a:extLst>
          </p:cNvPr>
          <p:cNvSpPr>
            <a:spLocks noGrp="1"/>
          </p:cNvSpPr>
          <p:nvPr/>
        </p:nvSpPr>
        <p:spPr>
          <a:xfrm>
            <a:off x="2381250" y="1695450"/>
            <a:ext cx="857250" cy="857250"/>
          </a:xfrm>
          <a:prstGeom prst="ellipse">
            <a:avLst/>
          </a:prstGeom>
          <a:solidFill>
            <a:srgbClr val="E8EEF5"/>
          </a:solidFill>
          <a:ln w="20955">
            <a:solidFill>
              <a:srgbClr val="365D8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4FA13E-17A6-413C-A467-B92D8C7B0BFA}"/>
              </a:ext>
            </a:extLst>
          </p:cNvPr>
          <p:cNvSpPr>
            <a:spLocks noGrp="1"/>
          </p:cNvSpPr>
          <p:nvPr/>
        </p:nvSpPr>
        <p:spPr>
          <a:xfrm>
            <a:off x="1590675" y="2686050"/>
            <a:ext cx="24384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365D8D"/>
                </a:solidFill>
              </a:defRPr>
            </a:pPr>
            <a:r>
              <a:rPr sz="1350" b="1">
                <a:solidFill>
                  <a:srgbClr val="365D8D"/>
                </a:solidFill>
              </a:rPr>
              <a:t>SPÉCIFICITÉ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B5F0D89-2C3E-4BFF-8157-1FAC9FC150C5}"/>
              </a:ext>
            </a:extLst>
          </p:cNvPr>
          <p:cNvSpPr>
            <a:spLocks noGrp="1"/>
          </p:cNvSpPr>
          <p:nvPr/>
        </p:nvSpPr>
        <p:spPr>
          <a:xfrm>
            <a:off x="4667250" y="1504950"/>
            <a:ext cx="2857500" cy="3905250"/>
          </a:xfrm>
          <a:prstGeom prst="roundRect">
            <a:avLst>
              <a:gd name="adj" fmla="val 2667"/>
            </a:avLst>
          </a:prstGeom>
          <a:solidFill>
            <a:srgbClr val="FBFBF7"/>
          </a:solidFill>
          <a:ln w="10478">
            <a:solidFill>
              <a:srgbClr val="B8C7B5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57EDB43-C2E3-4913-BEEB-ACD046EE6B58}"/>
              </a:ext>
            </a:extLst>
          </p:cNvPr>
          <p:cNvSpPr>
            <a:spLocks noGrp="1"/>
          </p:cNvSpPr>
          <p:nvPr/>
        </p:nvSpPr>
        <p:spPr>
          <a:xfrm>
            <a:off x="5667375" y="1695450"/>
            <a:ext cx="857250" cy="857250"/>
          </a:xfrm>
          <a:prstGeom prst="ellipse">
            <a:avLst/>
          </a:prstGeom>
          <a:solidFill>
            <a:srgbClr val="F4EBD8"/>
          </a:solidFill>
          <a:ln w="20955">
            <a:solidFill>
              <a:srgbClr val="B1843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2B82984-F56D-47B4-81D9-8104BD6D40A6}"/>
              </a:ext>
            </a:extLst>
          </p:cNvPr>
          <p:cNvSpPr>
            <a:spLocks noGrp="1"/>
          </p:cNvSpPr>
          <p:nvPr/>
        </p:nvSpPr>
        <p:spPr>
          <a:xfrm>
            <a:off x="4876800" y="2686050"/>
            <a:ext cx="24384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B18437"/>
                </a:solidFill>
              </a:defRPr>
            </a:pPr>
            <a:r>
              <a:rPr sz="1350" b="1">
                <a:solidFill>
                  <a:srgbClr val="B18437"/>
                </a:solidFill>
              </a:rPr>
              <a:t>COMPLÉMENTARITÉ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521B19F-2203-483B-9F57-462FF9B79A49}"/>
              </a:ext>
            </a:extLst>
          </p:cNvPr>
          <p:cNvSpPr>
            <a:spLocks noGrp="1"/>
          </p:cNvSpPr>
          <p:nvPr/>
        </p:nvSpPr>
        <p:spPr>
          <a:xfrm>
            <a:off x="7953375" y="1504950"/>
            <a:ext cx="2857500" cy="3905250"/>
          </a:xfrm>
          <a:prstGeom prst="roundRect">
            <a:avLst>
              <a:gd name="adj" fmla="val 2667"/>
            </a:avLst>
          </a:prstGeom>
          <a:solidFill>
            <a:srgbClr val="FBFBF7"/>
          </a:solidFill>
          <a:ln w="10478">
            <a:solidFill>
              <a:srgbClr val="B8C7B5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18B33ED0-B9F4-45BB-9842-AE6D22A11FAC}"/>
              </a:ext>
            </a:extLst>
          </p:cNvPr>
          <p:cNvSpPr>
            <a:spLocks noGrp="1"/>
          </p:cNvSpPr>
          <p:nvPr/>
        </p:nvSpPr>
        <p:spPr>
          <a:xfrm>
            <a:off x="8953500" y="1695450"/>
            <a:ext cx="857250" cy="857250"/>
          </a:xfrm>
          <a:prstGeom prst="ellipse">
            <a:avLst/>
          </a:prstGeom>
          <a:solidFill>
            <a:srgbClr val="E6EFE4"/>
          </a:solidFill>
          <a:ln w="20955">
            <a:solidFill>
              <a:srgbClr val="4F7A4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9D52FA-0E49-4EE0-8A6F-CEFA9FE4811F}"/>
              </a:ext>
            </a:extLst>
          </p:cNvPr>
          <p:cNvSpPr>
            <a:spLocks noGrp="1"/>
          </p:cNvSpPr>
          <p:nvPr/>
        </p:nvSpPr>
        <p:spPr>
          <a:xfrm>
            <a:off x="8162925" y="2686050"/>
            <a:ext cx="24384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4F7A4D"/>
                </a:solidFill>
              </a:defRPr>
            </a:pPr>
            <a:r>
              <a:rPr sz="1350" b="1">
                <a:solidFill>
                  <a:srgbClr val="4F7A4D"/>
                </a:solidFill>
              </a:rPr>
              <a:t>CHAMP D’INTERVENTION</a:t>
            </a: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D163055-02BC-4EF5-8855-26B0FA40FFC8}"/>
              </a:ext>
            </a:extLst>
          </p:cNvPr>
          <p:cNvSpPr>
            <a:spLocks noGrp="1"/>
          </p:cNvSpPr>
          <p:nvPr/>
        </p:nvSpPr>
        <p:spPr>
          <a:xfrm>
            <a:off x="2590800" y="1895475"/>
            <a:ext cx="438150" cy="438150"/>
          </a:xfrm>
          <a:prstGeom prst="ellipse">
            <a:avLst/>
          </a:prstGeom>
          <a:noFill/>
          <a:ln w="20955">
            <a:solidFill>
              <a:srgbClr val="365D8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5C59B81F-DC03-4F88-B7D6-F4441CCE6224}"/>
              </a:ext>
            </a:extLst>
          </p:cNvPr>
          <p:cNvSpPr>
            <a:spLocks noGrp="1"/>
          </p:cNvSpPr>
          <p:nvPr/>
        </p:nvSpPr>
        <p:spPr>
          <a:xfrm>
            <a:off x="2686050" y="1990725"/>
            <a:ext cx="247650" cy="247650"/>
          </a:xfrm>
          <a:prstGeom prst="ellipse">
            <a:avLst/>
          </a:prstGeom>
          <a:noFill/>
          <a:ln w="20955">
            <a:solidFill>
              <a:srgbClr val="365D8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F59AFC16-AD29-4FE5-B889-86E2B3EB1BF5}"/>
              </a:ext>
            </a:extLst>
          </p:cNvPr>
          <p:cNvSpPr>
            <a:spLocks noGrp="1"/>
          </p:cNvSpPr>
          <p:nvPr/>
        </p:nvSpPr>
        <p:spPr>
          <a:xfrm>
            <a:off x="2771775" y="2076450"/>
            <a:ext cx="76200" cy="76200"/>
          </a:xfrm>
          <a:prstGeom prst="ellipse">
            <a:avLst/>
          </a:prstGeom>
          <a:solidFill>
            <a:srgbClr val="365D8D"/>
          </a:solidFill>
          <a:ln w="9525">
            <a:solidFill>
              <a:srgbClr val="365D8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C2EE515E-F95A-4BFA-B469-38C0F60A21A9}"/>
              </a:ext>
            </a:extLst>
          </p:cNvPr>
          <p:cNvSpPr>
            <a:spLocks noGrp="1"/>
          </p:cNvSpPr>
          <p:nvPr/>
        </p:nvSpPr>
        <p:spPr>
          <a:xfrm>
            <a:off x="5800725" y="1943100"/>
            <a:ext cx="400050" cy="400050"/>
          </a:xfrm>
          <a:prstGeom prst="ellipse">
            <a:avLst/>
          </a:prstGeom>
          <a:noFill/>
          <a:ln w="28575">
            <a:solidFill>
              <a:srgbClr val="B1843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12A2AA25-7882-4DF4-9E25-4BE3FFD88633}"/>
              </a:ext>
            </a:extLst>
          </p:cNvPr>
          <p:cNvSpPr>
            <a:spLocks noGrp="1"/>
          </p:cNvSpPr>
          <p:nvPr/>
        </p:nvSpPr>
        <p:spPr>
          <a:xfrm>
            <a:off x="6000750" y="1943100"/>
            <a:ext cx="400050" cy="400050"/>
          </a:xfrm>
          <a:prstGeom prst="ellipse">
            <a:avLst/>
          </a:prstGeom>
          <a:noFill/>
          <a:ln w="28575">
            <a:solidFill>
              <a:srgbClr val="B1843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0D063ED5-9F9C-4267-A8B7-35733DDBC524}"/>
              </a:ext>
            </a:extLst>
          </p:cNvPr>
          <p:cNvSpPr>
            <a:spLocks noGrp="1"/>
          </p:cNvSpPr>
          <p:nvPr/>
        </p:nvSpPr>
        <p:spPr>
          <a:xfrm>
            <a:off x="9182100" y="1885950"/>
            <a:ext cx="400050" cy="457200"/>
          </a:xfrm>
          <a:prstGeom prst="roundRect">
            <a:avLst>
              <a:gd name="adj" fmla="val 19048"/>
            </a:avLst>
          </a:prstGeom>
          <a:noFill/>
          <a:ln w="21908">
            <a:solidFill>
              <a:srgbClr val="4F7A4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A03795-DC01-4A63-A353-EA708FD2A299}"/>
              </a:ext>
            </a:extLst>
          </p:cNvPr>
          <p:cNvSpPr>
            <a:spLocks noGrp="1"/>
          </p:cNvSpPr>
          <p:nvPr/>
        </p:nvSpPr>
        <p:spPr>
          <a:xfrm>
            <a:off x="9353550" y="1971675"/>
            <a:ext cx="66675" cy="285750"/>
          </a:xfrm>
          <a:prstGeom prst="rect">
            <a:avLst/>
          </a:prstGeom>
          <a:solidFill>
            <a:srgbClr val="4F7A4D"/>
          </a:solidFill>
          <a:ln w="9525">
            <a:solidFill>
              <a:srgbClr val="4F7A4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63B02B7-A942-4D55-BC43-9F097E9382CC}"/>
              </a:ext>
            </a:extLst>
          </p:cNvPr>
          <p:cNvSpPr>
            <a:spLocks noGrp="1"/>
          </p:cNvSpPr>
          <p:nvPr/>
        </p:nvSpPr>
        <p:spPr>
          <a:xfrm>
            <a:off x="9239250" y="2076450"/>
            <a:ext cx="295275" cy="66675"/>
          </a:xfrm>
          <a:prstGeom prst="rect">
            <a:avLst/>
          </a:prstGeom>
          <a:solidFill>
            <a:srgbClr val="4F7A4D"/>
          </a:solidFill>
          <a:ln w="9525">
            <a:solidFill>
              <a:srgbClr val="4F7A4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3A3299-F798-4845-BE86-721C3D4F48FF}"/>
              </a:ext>
            </a:extLst>
          </p:cNvPr>
          <p:cNvSpPr>
            <a:spLocks noGrp="1"/>
          </p:cNvSpPr>
          <p:nvPr/>
        </p:nvSpPr>
        <p:spPr>
          <a:xfrm>
            <a:off x="1628775" y="3162300"/>
            <a:ext cx="2362200" cy="1476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>
                <a:solidFill>
                  <a:srgbClr val="263B50"/>
                </a:solidFill>
              </a:defRPr>
            </a:pPr>
            <a:r>
              <a:rPr sz="1275" dirty="0">
                <a:solidFill>
                  <a:srgbClr val="263B50"/>
                </a:solidFill>
              </a:rPr>
              <a:t>La formation TM </a:t>
            </a:r>
            <a:r>
              <a:rPr sz="1275" dirty="0" err="1">
                <a:solidFill>
                  <a:srgbClr val="263B50"/>
                </a:solidFill>
              </a:rPr>
              <a:t>i</a:t>
            </a:r>
            <a:r>
              <a:rPr sz="1275" dirty="0">
                <a:solidFill>
                  <a:srgbClr val="263B50"/>
                </a:solidFill>
              </a:rPr>
              <a:t> </a:t>
            </a:r>
            <a:r>
              <a:rPr sz="1275" dirty="0" err="1">
                <a:solidFill>
                  <a:srgbClr val="263B50"/>
                </a:solidFill>
              </a:rPr>
              <a:t>approfondit</a:t>
            </a:r>
            <a:r>
              <a:rPr sz="1275" dirty="0">
                <a:solidFill>
                  <a:srgbClr val="263B50"/>
                </a:solidFill>
              </a:rPr>
              <a:t> les relations entre les </a:t>
            </a:r>
            <a:r>
              <a:rPr sz="1275" dirty="0" err="1">
                <a:solidFill>
                  <a:srgbClr val="263B50"/>
                </a:solidFill>
              </a:rPr>
              <a:t>informations</a:t>
            </a:r>
            <a:r>
              <a:rPr sz="1275" dirty="0">
                <a:solidFill>
                  <a:srgbClr val="263B50"/>
                </a:solidFill>
              </a:rPr>
              <a:t> </a:t>
            </a:r>
            <a:r>
              <a:rPr sz="1275" dirty="0" err="1">
                <a:solidFill>
                  <a:srgbClr val="263B50"/>
                </a:solidFill>
              </a:rPr>
              <a:t>intéroceptives</a:t>
            </a:r>
            <a:r>
              <a:rPr sz="1275" dirty="0">
                <a:solidFill>
                  <a:srgbClr val="263B50"/>
                </a:solidFill>
              </a:rPr>
              <a:t> issues des </a:t>
            </a:r>
            <a:r>
              <a:rPr sz="1275" dirty="0" err="1">
                <a:solidFill>
                  <a:srgbClr val="263B50"/>
                </a:solidFill>
              </a:rPr>
              <a:t>tissus</a:t>
            </a:r>
            <a:r>
              <a:rPr sz="1275" dirty="0">
                <a:solidFill>
                  <a:srgbClr val="263B50"/>
                </a:solidFill>
              </a:rPr>
              <a:t> </a:t>
            </a:r>
            <a:r>
              <a:rPr sz="1275" dirty="0" err="1">
                <a:solidFill>
                  <a:srgbClr val="263B50"/>
                </a:solidFill>
              </a:rPr>
              <a:t>profonds</a:t>
            </a:r>
            <a:r>
              <a:rPr sz="1275" dirty="0">
                <a:solidFill>
                  <a:srgbClr val="C00000"/>
                </a:solidFill>
              </a:rPr>
              <a:t>*</a:t>
            </a:r>
            <a:r>
              <a:rPr sz="1275" dirty="0">
                <a:solidFill>
                  <a:srgbClr val="263B50"/>
                </a:solidFill>
              </a:rPr>
              <a:t> et </a:t>
            </a:r>
            <a:r>
              <a:rPr sz="1275" dirty="0" err="1">
                <a:solidFill>
                  <a:srgbClr val="263B50"/>
                </a:solidFill>
              </a:rPr>
              <a:t>l’organisation</a:t>
            </a:r>
            <a:r>
              <a:rPr sz="1275" dirty="0">
                <a:solidFill>
                  <a:srgbClr val="263B50"/>
                </a:solidFill>
              </a:rPr>
              <a:t> </a:t>
            </a:r>
            <a:r>
              <a:rPr sz="1275" dirty="0" err="1">
                <a:solidFill>
                  <a:srgbClr val="263B50"/>
                </a:solidFill>
              </a:rPr>
              <a:t>posturale</a:t>
            </a:r>
            <a:r>
              <a:rPr sz="1275" dirty="0">
                <a:solidFill>
                  <a:srgbClr val="263B50"/>
                </a:solidFill>
              </a:rPr>
              <a:t>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C5D0E0D-B5A4-44D2-834D-2E37851C4A17}"/>
              </a:ext>
            </a:extLst>
          </p:cNvPr>
          <p:cNvSpPr>
            <a:spLocks noGrp="1"/>
          </p:cNvSpPr>
          <p:nvPr/>
        </p:nvSpPr>
        <p:spPr>
          <a:xfrm>
            <a:off x="4895850" y="3105150"/>
            <a:ext cx="2400300" cy="1924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>
                <a:solidFill>
                  <a:srgbClr val="57472D"/>
                </a:solidFill>
              </a:defRPr>
            </a:pPr>
            <a:r>
              <a:rPr sz="1200" dirty="0">
                <a:solidFill>
                  <a:srgbClr val="57472D"/>
                </a:solidFill>
              </a:rPr>
              <a:t>Les entrées </a:t>
            </a:r>
            <a:r>
              <a:rPr sz="1200" dirty="0" err="1">
                <a:solidFill>
                  <a:srgbClr val="57472D"/>
                </a:solidFill>
              </a:rPr>
              <a:t>extéroceptives</a:t>
            </a:r>
            <a:r>
              <a:rPr sz="1200" dirty="0">
                <a:solidFill>
                  <a:schemeClr val="accent6">
                    <a:lumMod val="75000"/>
                  </a:schemeClr>
                </a:solidFill>
              </a:rPr>
              <a:t>**</a:t>
            </a:r>
            <a:r>
              <a:rPr sz="1200" dirty="0">
                <a:solidFill>
                  <a:srgbClr val="57472D"/>
                </a:solidFill>
              </a:rPr>
              <a:t> et </a:t>
            </a:r>
            <a:r>
              <a:rPr sz="1200" dirty="0" err="1">
                <a:solidFill>
                  <a:srgbClr val="57472D"/>
                </a:solidFill>
              </a:rPr>
              <a:t>vestibulaires</a:t>
            </a:r>
            <a:r>
              <a:rPr sz="1200" dirty="0">
                <a:solidFill>
                  <a:srgbClr val="57472D"/>
                </a:solidFill>
              </a:rPr>
              <a:t> </a:t>
            </a:r>
            <a:r>
              <a:rPr sz="1200" dirty="0" err="1">
                <a:solidFill>
                  <a:srgbClr val="57472D"/>
                </a:solidFill>
              </a:rPr>
              <a:t>sont</a:t>
            </a:r>
            <a:r>
              <a:rPr sz="1200" dirty="0">
                <a:solidFill>
                  <a:srgbClr val="57472D"/>
                </a:solidFill>
              </a:rPr>
              <a:t> </a:t>
            </a:r>
            <a:r>
              <a:rPr sz="1200" dirty="0" err="1">
                <a:solidFill>
                  <a:srgbClr val="57472D"/>
                </a:solidFill>
              </a:rPr>
              <a:t>prises</a:t>
            </a:r>
            <a:r>
              <a:rPr sz="1200" dirty="0">
                <a:solidFill>
                  <a:srgbClr val="57472D"/>
                </a:solidFill>
              </a:rPr>
              <a:t> </a:t>
            </a:r>
            <a:r>
              <a:rPr sz="1200" dirty="0" err="1">
                <a:solidFill>
                  <a:srgbClr val="57472D"/>
                </a:solidFill>
              </a:rPr>
              <a:t>en</a:t>
            </a:r>
            <a:r>
              <a:rPr sz="1200" dirty="0">
                <a:solidFill>
                  <a:srgbClr val="57472D"/>
                </a:solidFill>
              </a:rPr>
              <a:t> compte, sans </a:t>
            </a:r>
            <a:r>
              <a:rPr sz="1200" dirty="0" err="1">
                <a:solidFill>
                  <a:srgbClr val="57472D"/>
                </a:solidFill>
              </a:rPr>
              <a:t>constituer</a:t>
            </a:r>
            <a:r>
              <a:rPr sz="1200" dirty="0">
                <a:solidFill>
                  <a:srgbClr val="57472D"/>
                </a:solidFill>
              </a:rPr>
              <a:t> le </a:t>
            </a:r>
            <a:r>
              <a:rPr sz="1200" dirty="0" err="1">
                <a:solidFill>
                  <a:srgbClr val="57472D"/>
                </a:solidFill>
              </a:rPr>
              <a:t>cœur</a:t>
            </a:r>
            <a:r>
              <a:rPr sz="1200" dirty="0">
                <a:solidFill>
                  <a:srgbClr val="57472D"/>
                </a:solidFill>
              </a:rPr>
              <a:t> de la formation.</a:t>
            </a:r>
          </a:p>
          <a:p>
            <a:endParaRPr sz="1200" dirty="0">
              <a:solidFill>
                <a:srgbClr val="57472D"/>
              </a:solidFill>
            </a:endParaRPr>
          </a:p>
          <a:p>
            <a:pPr algn="ctr">
              <a:defRPr sz="1200">
                <a:solidFill>
                  <a:srgbClr val="57472D"/>
                </a:solidFill>
              </a:defRPr>
            </a:pPr>
            <a:r>
              <a:rPr sz="1200" dirty="0">
                <a:solidFill>
                  <a:srgbClr val="57472D"/>
                </a:solidFill>
              </a:rPr>
              <a:t>Les </a:t>
            </a:r>
            <a:r>
              <a:rPr sz="1200" dirty="0" err="1">
                <a:solidFill>
                  <a:srgbClr val="57472D"/>
                </a:solidFill>
              </a:rPr>
              <a:t>informations</a:t>
            </a:r>
            <a:r>
              <a:rPr sz="1200" dirty="0">
                <a:solidFill>
                  <a:srgbClr val="57472D"/>
                </a:solidFill>
              </a:rPr>
              <a:t> </a:t>
            </a:r>
            <a:r>
              <a:rPr sz="1200" dirty="0" err="1">
                <a:solidFill>
                  <a:srgbClr val="57472D"/>
                </a:solidFill>
              </a:rPr>
              <a:t>proprioceptives</a:t>
            </a:r>
            <a:r>
              <a:rPr sz="1200" dirty="0">
                <a:solidFill>
                  <a:srgbClr val="57472D"/>
                </a:solidFill>
              </a:rPr>
              <a:t> et </a:t>
            </a:r>
            <a:r>
              <a:rPr sz="1200" dirty="0" err="1">
                <a:solidFill>
                  <a:srgbClr val="57472D"/>
                </a:solidFill>
              </a:rPr>
              <a:t>articulaires</a:t>
            </a:r>
            <a:r>
              <a:rPr sz="1200" dirty="0">
                <a:solidFill>
                  <a:srgbClr val="57472D"/>
                </a:solidFill>
              </a:rPr>
              <a:t> </a:t>
            </a:r>
            <a:r>
              <a:rPr sz="1200" dirty="0" err="1">
                <a:solidFill>
                  <a:srgbClr val="57472D"/>
                </a:solidFill>
              </a:rPr>
              <a:t>sont</a:t>
            </a:r>
            <a:r>
              <a:rPr sz="1200" dirty="0">
                <a:solidFill>
                  <a:srgbClr val="57472D"/>
                </a:solidFill>
              </a:rPr>
              <a:t> </a:t>
            </a:r>
            <a:r>
              <a:rPr sz="1200" dirty="0" err="1">
                <a:solidFill>
                  <a:srgbClr val="57472D"/>
                </a:solidFill>
              </a:rPr>
              <a:t>intégrées</a:t>
            </a:r>
            <a:r>
              <a:rPr sz="1200" dirty="0">
                <a:solidFill>
                  <a:srgbClr val="57472D"/>
                </a:solidFill>
              </a:rPr>
              <a:t> </a:t>
            </a:r>
            <a:r>
              <a:rPr sz="1200" dirty="0" err="1">
                <a:solidFill>
                  <a:srgbClr val="57472D"/>
                </a:solidFill>
              </a:rPr>
              <a:t>en</a:t>
            </a:r>
            <a:r>
              <a:rPr sz="1200" dirty="0">
                <a:solidFill>
                  <a:srgbClr val="57472D"/>
                </a:solidFill>
              </a:rPr>
              <a:t> </a:t>
            </a:r>
            <a:r>
              <a:rPr sz="1200" dirty="0" err="1">
                <a:solidFill>
                  <a:srgbClr val="57472D"/>
                </a:solidFill>
              </a:rPr>
              <a:t>complément</a:t>
            </a:r>
            <a:r>
              <a:rPr sz="1200" dirty="0">
                <a:solidFill>
                  <a:srgbClr val="57472D"/>
                </a:solidFill>
              </a:rPr>
              <a:t> des acquis de chacun.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1F9B05C-2A36-470D-815D-78E5A17E59C2}"/>
              </a:ext>
            </a:extLst>
          </p:cNvPr>
          <p:cNvSpPr>
            <a:spLocks noGrp="1"/>
          </p:cNvSpPr>
          <p:nvPr/>
        </p:nvSpPr>
        <p:spPr>
          <a:xfrm>
            <a:off x="8181975" y="3105150"/>
            <a:ext cx="2400300" cy="1924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>
                <a:solidFill>
                  <a:srgbClr val="334E42"/>
                </a:solidFill>
              </a:defRPr>
            </a:pPr>
            <a:r>
              <a:rPr sz="1200">
                <a:solidFill>
                  <a:srgbClr val="334E42"/>
                </a:solidFill>
              </a:rPr>
              <a:t>TM i intervient dans le champ des dysfonctions fonctionnelles.</a:t>
            </a:r>
          </a:p>
          <a:p>
            <a:endParaRPr sz="1200">
              <a:solidFill>
                <a:srgbClr val="334E42"/>
              </a:solidFill>
            </a:endParaRPr>
          </a:p>
          <a:p>
            <a:pPr algn="ctr">
              <a:defRPr sz="1200">
                <a:solidFill>
                  <a:srgbClr val="334E42"/>
                </a:solidFill>
              </a:defRPr>
            </a:pPr>
            <a:r>
              <a:rPr sz="1200">
                <a:solidFill>
                  <a:srgbClr val="334E42"/>
                </a:solidFill>
              </a:rPr>
              <a:t>Les lésions et les maladies relèvent du diagnostic et du traitement médical. La thérapie manuelle intervient alors en complément.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C7E667B-8DD1-4B71-8712-EA393AB07AF9}"/>
              </a:ext>
            </a:extLst>
          </p:cNvPr>
          <p:cNvSpPr>
            <a:spLocks noGrp="1"/>
          </p:cNvSpPr>
          <p:nvPr/>
        </p:nvSpPr>
        <p:spPr>
          <a:xfrm>
            <a:off x="1809750" y="5715000"/>
            <a:ext cx="85725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8A5B29"/>
                </a:solidFill>
              </a:defRPr>
            </a:pPr>
            <a:r>
              <a:rPr sz="1125" b="1">
                <a:solidFill>
                  <a:srgbClr val="8A5B29"/>
                </a:solidFill>
              </a:rPr>
              <a:t>*  Fascias, artères et microcirculation, nerfs et méninges, viscères et séreuses.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E307D39-E9E9-4921-B9DB-4E7060AFE9B6}"/>
              </a:ext>
            </a:extLst>
          </p:cNvPr>
          <p:cNvSpPr>
            <a:spLocks noGrp="1"/>
          </p:cNvSpPr>
          <p:nvPr/>
        </p:nvSpPr>
        <p:spPr>
          <a:xfrm>
            <a:off x="1809750" y="6038850"/>
            <a:ext cx="61912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3C7656"/>
                </a:solidFill>
              </a:defRPr>
            </a:pPr>
            <a:r>
              <a:rPr sz="1125" b="1">
                <a:solidFill>
                  <a:srgbClr val="3C7656"/>
                </a:solidFill>
              </a:rPr>
              <a:t>**  Vision, audition et sensibilité cutanée.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9C5A5A5-8867-46E8-B8F9-8FD3C2641D5E}"/>
              </a:ext>
            </a:extLst>
          </p:cNvPr>
          <p:cNvSpPr>
            <a:spLocks noGrp="1"/>
          </p:cNvSpPr>
          <p:nvPr/>
        </p:nvSpPr>
        <p:spPr>
          <a:xfrm>
            <a:off x="2381250" y="6419850"/>
            <a:ext cx="7429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1">
                <a:solidFill>
                  <a:srgbClr val="334E42"/>
                </a:solidFill>
              </a:defRPr>
            </a:pPr>
            <a:r>
              <a:rPr sz="1125" b="1">
                <a:solidFill>
                  <a:srgbClr val="334E42"/>
                </a:solidFill>
              </a:rPr>
              <a:t>Approfondir sans se substituer — intégrer sans dénaturer les compétences de chacun.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9A3828F-CC50-BBC8-3C01-C7BDE8FF781B}"/>
              </a:ext>
            </a:extLst>
          </p:cNvPr>
          <p:cNvSpPr/>
          <p:nvPr/>
        </p:nvSpPr>
        <p:spPr>
          <a:xfrm>
            <a:off x="8953500" y="-162838"/>
            <a:ext cx="285750" cy="75156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622784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</TotalTime>
  <Words>1144</Words>
  <Application>Microsoft Macintosh PowerPoint</Application>
  <DocSecurity>0</DocSecurity>
  <PresentationFormat>Grand écran</PresentationFormat>
  <Paragraphs>257</Paragraphs>
  <Slides>11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daniel reis</cp:lastModifiedBy>
  <cp:revision>7</cp:revision>
  <dcterms:created xsi:type="dcterms:W3CDTF">2026-08-17T21:12:08Z</dcterms:created>
  <dcterms:modified xsi:type="dcterms:W3CDTF">2026-08-18T16:41:26Z</dcterms:modified>
</cp:coreProperties>
</file>